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comments/comment1.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67" r:id="rId4"/>
    <p:sldId id="258" r:id="rId5"/>
    <p:sldId id="261" r:id="rId6"/>
    <p:sldId id="268" r:id="rId7"/>
    <p:sldId id="274" r:id="rId8"/>
    <p:sldId id="270" r:id="rId9"/>
    <p:sldId id="272" r:id="rId10"/>
    <p:sldId id="273" r:id="rId11"/>
    <p:sldId id="271" r:id="rId12"/>
    <p:sldId id="277" r:id="rId13"/>
    <p:sldId id="275" r:id="rId14"/>
    <p:sldId id="276" r:id="rId15"/>
    <p:sldId id="259" r:id="rId16"/>
    <p:sldId id="262" r:id="rId17"/>
    <p:sldId id="263" r:id="rId18"/>
    <p:sldId id="264" r:id="rId19"/>
    <p:sldId id="278" r:id="rId20"/>
    <p:sldId id="281" r:id="rId21"/>
    <p:sldId id="260" r:id="rId22"/>
    <p:sldId id="265"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Yasaswini Sampathkumar" initials="YS" lastIdx="1" clrIdx="0">
    <p:extLst>
      <p:ext uri="{19B8F6BF-5375-455C-9EA6-DF929625EA0E}">
        <p15:presenceInfo xmlns:p15="http://schemas.microsoft.com/office/powerpoint/2012/main" userId="007e0239c4dbef56"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p:scale>
          <a:sx n="400" d="100"/>
          <a:sy n="400" d="100"/>
        </p:scale>
        <p:origin x="-4886" y="-26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1-08-03T22:18:50.667" idx="1">
    <p:pos x="10" y="10"/>
    <p:text/>
    <p:extLst>
      <p:ext uri="{C676402C-5697-4E1C-873F-D02D1690AC5C}">
        <p15:threadingInfo xmlns:p15="http://schemas.microsoft.com/office/powerpoint/2012/main" timeZoneBias="-330"/>
      </p:ext>
    </p:extLst>
  </p:cm>
</p:cmLst>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8E60D56A-F44D-4136-A85B-2C1024637B5B}" type="datetimeFigureOut">
              <a:rPr lang="en-IN" smtClean="0"/>
              <a:t>04-08-2021</a:t>
            </a:fld>
            <a:endParaRPr lang="en-IN"/>
          </a:p>
        </p:txBody>
      </p:sp>
      <p:sp>
        <p:nvSpPr>
          <p:cNvPr id="5" name="Footer Placeholder 4"/>
          <p:cNvSpPr>
            <a:spLocks noGrp="1"/>
          </p:cNvSpPr>
          <p:nvPr>
            <p:ph type="ftr" sz="quarter" idx="11"/>
          </p:nvPr>
        </p:nvSpPr>
        <p:spPr>
          <a:xfrm>
            <a:off x="2692397" y="5037663"/>
            <a:ext cx="5214635" cy="279400"/>
          </a:xfrm>
        </p:spPr>
        <p:txBody>
          <a:bodyPr/>
          <a:lstStyle/>
          <a:p>
            <a:endParaRPr lang="en-IN"/>
          </a:p>
        </p:txBody>
      </p:sp>
      <p:sp>
        <p:nvSpPr>
          <p:cNvPr id="6" name="Slide Number Placeholder 5"/>
          <p:cNvSpPr>
            <a:spLocks noGrp="1"/>
          </p:cNvSpPr>
          <p:nvPr>
            <p:ph type="sldNum" sz="quarter" idx="12"/>
          </p:nvPr>
        </p:nvSpPr>
        <p:spPr>
          <a:xfrm>
            <a:off x="8956900" y="5037663"/>
            <a:ext cx="551167" cy="279400"/>
          </a:xfrm>
        </p:spPr>
        <p:txBody>
          <a:bodyPr/>
          <a:lstStyle/>
          <a:p>
            <a:fld id="{6FAC4B0C-D827-4544-B6C5-C9D4041DECAE}" type="slidenum">
              <a:rPr lang="en-IN" smtClean="0"/>
              <a:t>‹#›</a:t>
            </a:fld>
            <a:endParaRPr lang="en-IN"/>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842989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E60D56A-F44D-4136-A85B-2C1024637B5B}" type="datetimeFigureOut">
              <a:rPr lang="en-IN" smtClean="0"/>
              <a:t>04-08-2021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FAC4B0C-D827-4544-B6C5-C9D4041DECAE}" type="slidenum">
              <a:rPr lang="en-IN" smtClean="0"/>
              <a:t>‹#›</a:t>
            </a:fld>
            <a:endParaRPr lang="en-IN"/>
          </a:p>
        </p:txBody>
      </p:sp>
    </p:spTree>
    <p:extLst>
      <p:ext uri="{BB962C8B-B14F-4D97-AF65-F5344CB8AC3E}">
        <p14:creationId xmlns:p14="http://schemas.microsoft.com/office/powerpoint/2010/main" val="30988420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E60D56A-F44D-4136-A85B-2C1024637B5B}" type="datetimeFigureOut">
              <a:rPr lang="en-IN" smtClean="0"/>
              <a:t>04-08-2021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FAC4B0C-D827-4544-B6C5-C9D4041DECAE}" type="slidenum">
              <a:rPr lang="en-IN" smtClean="0"/>
              <a:t>‹#›</a:t>
            </a:fld>
            <a:endParaRPr lang="en-IN"/>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4519122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E60D56A-F44D-4136-A85B-2C1024637B5B}" type="datetimeFigureOut">
              <a:rPr lang="en-IN" smtClean="0"/>
              <a:t>04-08-2021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FAC4B0C-D827-4544-B6C5-C9D4041DECAE}" type="slidenum">
              <a:rPr lang="en-IN" smtClean="0"/>
              <a:t>‹#›</a:t>
            </a:fld>
            <a:endParaRPr lang="en-IN"/>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5276914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E60D56A-F44D-4136-A85B-2C1024637B5B}" type="datetimeFigureOut">
              <a:rPr lang="en-IN" smtClean="0"/>
              <a:t>04-08-2021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FAC4B0C-D827-4544-B6C5-C9D4041DECAE}" type="slidenum">
              <a:rPr lang="en-IN" smtClean="0"/>
              <a:t>‹#›</a:t>
            </a:fld>
            <a:endParaRPr lang="en-IN"/>
          </a:p>
        </p:txBody>
      </p:sp>
    </p:spTree>
    <p:extLst>
      <p:ext uri="{BB962C8B-B14F-4D97-AF65-F5344CB8AC3E}">
        <p14:creationId xmlns:p14="http://schemas.microsoft.com/office/powerpoint/2010/main" val="197081306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E60D56A-F44D-4136-A85B-2C1024637B5B}" type="datetimeFigureOut">
              <a:rPr lang="en-IN" smtClean="0"/>
              <a:t>04-08-2021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FAC4B0C-D827-4544-B6C5-C9D4041DECAE}" type="slidenum">
              <a:rPr lang="en-IN" smtClean="0"/>
              <a:t>‹#›</a:t>
            </a:fld>
            <a:endParaRPr lang="en-IN"/>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7667872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E60D56A-F44D-4136-A85B-2C1024637B5B}" type="datetimeFigureOut">
              <a:rPr lang="en-IN" smtClean="0"/>
              <a:t>04-08-2021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FAC4B0C-D827-4544-B6C5-C9D4041DECAE}" type="slidenum">
              <a:rPr lang="en-IN" smtClean="0"/>
              <a:t>‹#›</a:t>
            </a:fld>
            <a:endParaRPr lang="en-IN"/>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2543495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E60D56A-F44D-4136-A85B-2C1024637B5B}" type="datetimeFigureOut">
              <a:rPr lang="en-IN" smtClean="0"/>
              <a:t>04-08-2021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FAC4B0C-D827-4544-B6C5-C9D4041DECAE}" type="slidenum">
              <a:rPr lang="en-IN" smtClean="0"/>
              <a:t>‹#›</a:t>
            </a:fld>
            <a:endParaRPr lang="en-IN"/>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8228600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E60D56A-F44D-4136-A85B-2C1024637B5B}" type="datetimeFigureOut">
              <a:rPr lang="en-IN" smtClean="0"/>
              <a:t>04-08-2021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FAC4B0C-D827-4544-B6C5-C9D4041DECAE}" type="slidenum">
              <a:rPr lang="en-IN" smtClean="0"/>
              <a:t>‹#›</a:t>
            </a:fld>
            <a:endParaRPr lang="en-IN"/>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336591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E60D56A-F44D-4136-A85B-2C1024637B5B}" type="datetimeFigureOut">
              <a:rPr lang="en-IN" smtClean="0"/>
              <a:t>04-08-2021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FAC4B0C-D827-4544-B6C5-C9D4041DECAE}" type="slidenum">
              <a:rPr lang="en-IN" smtClean="0"/>
              <a:t>‹#›</a:t>
            </a:fld>
            <a:endParaRPr lang="en-IN"/>
          </a:p>
        </p:txBody>
      </p:sp>
    </p:spTree>
    <p:extLst>
      <p:ext uri="{BB962C8B-B14F-4D97-AF65-F5344CB8AC3E}">
        <p14:creationId xmlns:p14="http://schemas.microsoft.com/office/powerpoint/2010/main" val="28043716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E60D56A-F44D-4136-A85B-2C1024637B5B}" type="datetimeFigureOut">
              <a:rPr lang="en-IN" smtClean="0"/>
              <a:t>04-08-2021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FAC4B0C-D827-4544-B6C5-C9D4041DECAE}" type="slidenum">
              <a:rPr lang="en-IN" smtClean="0"/>
              <a:t>‹#›</a:t>
            </a:fld>
            <a:endParaRPr lang="en-IN"/>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33032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E60D56A-F44D-4136-A85B-2C1024637B5B}" type="datetimeFigureOut">
              <a:rPr lang="en-IN" smtClean="0"/>
              <a:t>04-08-2021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FAC4B0C-D827-4544-B6C5-C9D4041DECAE}" type="slidenum">
              <a:rPr lang="en-IN" smtClean="0"/>
              <a:t>‹#›</a:t>
            </a:fld>
            <a:endParaRPr lang="en-IN"/>
          </a:p>
        </p:txBody>
      </p:sp>
    </p:spTree>
    <p:extLst>
      <p:ext uri="{BB962C8B-B14F-4D97-AF65-F5344CB8AC3E}">
        <p14:creationId xmlns:p14="http://schemas.microsoft.com/office/powerpoint/2010/main" val="10807740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E60D56A-F44D-4136-A85B-2C1024637B5B}" type="datetimeFigureOut">
              <a:rPr lang="en-IN" smtClean="0"/>
              <a:t>04-08-2021</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6FAC4B0C-D827-4544-B6C5-C9D4041DECAE}" type="slidenum">
              <a:rPr lang="en-IN" smtClean="0"/>
              <a:t>‹#›</a:t>
            </a:fld>
            <a:endParaRPr lang="en-IN"/>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322896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E60D56A-F44D-4136-A85B-2C1024637B5B}" type="datetimeFigureOut">
              <a:rPr lang="en-IN" smtClean="0"/>
              <a:t>04-08-2021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6FAC4B0C-D827-4544-B6C5-C9D4041DECAE}" type="slidenum">
              <a:rPr lang="en-IN" smtClean="0"/>
              <a:t>‹#›</a:t>
            </a:fld>
            <a:endParaRPr lang="en-IN"/>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818305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E60D56A-F44D-4136-A85B-2C1024637B5B}" type="datetimeFigureOut">
              <a:rPr lang="en-IN" smtClean="0"/>
              <a:t>04-08-2021</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6FAC4B0C-D827-4544-B6C5-C9D4041DECAE}" type="slidenum">
              <a:rPr lang="en-IN" smtClean="0"/>
              <a:t>‹#›</a:t>
            </a:fld>
            <a:endParaRPr lang="en-IN"/>
          </a:p>
        </p:txBody>
      </p:sp>
    </p:spTree>
    <p:extLst>
      <p:ext uri="{BB962C8B-B14F-4D97-AF65-F5344CB8AC3E}">
        <p14:creationId xmlns:p14="http://schemas.microsoft.com/office/powerpoint/2010/main" val="30585404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E60D56A-F44D-4136-A85B-2C1024637B5B}" type="datetimeFigureOut">
              <a:rPr lang="en-IN" smtClean="0"/>
              <a:t>04-08-2021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FAC4B0C-D827-4544-B6C5-C9D4041DECAE}" type="slidenum">
              <a:rPr lang="en-IN" smtClean="0"/>
              <a:t>‹#›</a:t>
            </a:fld>
            <a:endParaRPr lang="en-IN"/>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524736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E60D56A-F44D-4136-A85B-2C1024637B5B}" type="datetimeFigureOut">
              <a:rPr lang="en-IN" smtClean="0"/>
              <a:t>04-08-2021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FAC4B0C-D827-4544-B6C5-C9D4041DECAE}" type="slidenum">
              <a:rPr lang="en-IN" smtClean="0"/>
              <a:t>‹#›</a:t>
            </a:fld>
            <a:endParaRPr lang="en-IN"/>
          </a:p>
        </p:txBody>
      </p:sp>
    </p:spTree>
    <p:extLst>
      <p:ext uri="{BB962C8B-B14F-4D97-AF65-F5344CB8AC3E}">
        <p14:creationId xmlns:p14="http://schemas.microsoft.com/office/powerpoint/2010/main" val="23120144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8E60D56A-F44D-4136-A85B-2C1024637B5B}" type="datetimeFigureOut">
              <a:rPr lang="en-IN" smtClean="0"/>
              <a:t>04-08-2021</a:t>
            </a:fld>
            <a:endParaRPr lang="en-IN"/>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IN"/>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6FAC4B0C-D827-4544-B6C5-C9D4041DECAE}" type="slidenum">
              <a:rPr lang="en-IN" smtClean="0"/>
              <a:t>‹#›</a:t>
            </a:fld>
            <a:endParaRPr lang="en-IN"/>
          </a:p>
        </p:txBody>
      </p:sp>
    </p:spTree>
    <p:extLst>
      <p:ext uri="{BB962C8B-B14F-4D97-AF65-F5344CB8AC3E}">
        <p14:creationId xmlns:p14="http://schemas.microsoft.com/office/powerpoint/2010/main" val="412526694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05E0AB-93B6-4F00-A651-9A8F7131618E}"/>
              </a:ext>
            </a:extLst>
          </p:cNvPr>
          <p:cNvSpPr>
            <a:spLocks noGrp="1"/>
          </p:cNvSpPr>
          <p:nvPr>
            <p:ph type="ctrTitle"/>
          </p:nvPr>
        </p:nvSpPr>
        <p:spPr/>
        <p:txBody>
          <a:bodyPr/>
          <a:lstStyle/>
          <a:p>
            <a:r>
              <a:rPr lang="en-US" dirty="0"/>
              <a:t>EDA CASE STUDY</a:t>
            </a:r>
            <a:endParaRPr lang="en-IN" dirty="0"/>
          </a:p>
        </p:txBody>
      </p:sp>
      <p:sp>
        <p:nvSpPr>
          <p:cNvPr id="3" name="Subtitle 2">
            <a:extLst>
              <a:ext uri="{FF2B5EF4-FFF2-40B4-BE49-F238E27FC236}">
                <a16:creationId xmlns:a16="http://schemas.microsoft.com/office/drawing/2014/main" id="{7FA27D0E-82B5-42EC-8F59-CD9D98FDD79B}"/>
              </a:ext>
            </a:extLst>
          </p:cNvPr>
          <p:cNvSpPr>
            <a:spLocks noGrp="1"/>
          </p:cNvSpPr>
          <p:nvPr>
            <p:ph type="subTitle" idx="1"/>
          </p:nvPr>
        </p:nvSpPr>
        <p:spPr/>
        <p:txBody>
          <a:bodyPr>
            <a:normAutofit/>
          </a:bodyPr>
          <a:lstStyle/>
          <a:p>
            <a:r>
              <a:rPr lang="en-US" i="1" dirty="0"/>
              <a:t>Consumer Loans</a:t>
            </a:r>
          </a:p>
          <a:p>
            <a:r>
              <a:rPr lang="en-US" dirty="0"/>
              <a:t>By: Preeti Rawat and Yasaswini Sampathkumar</a:t>
            </a:r>
            <a:endParaRPr lang="en-IN" dirty="0"/>
          </a:p>
        </p:txBody>
      </p:sp>
    </p:spTree>
    <p:extLst>
      <p:ext uri="{BB962C8B-B14F-4D97-AF65-F5344CB8AC3E}">
        <p14:creationId xmlns:p14="http://schemas.microsoft.com/office/powerpoint/2010/main" val="39974146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65B5D1A-70C3-42EF-A9B1-70345299A2C5}"/>
              </a:ext>
            </a:extLst>
          </p:cNvPr>
          <p:cNvPicPr>
            <a:picLocks noChangeAspect="1"/>
          </p:cNvPicPr>
          <p:nvPr/>
        </p:nvPicPr>
        <p:blipFill rotWithShape="1">
          <a:blip r:embed="rId2"/>
          <a:srcRect l="25916" t="22223" r="31834" b="22369"/>
          <a:stretch/>
        </p:blipFill>
        <p:spPr>
          <a:xfrm>
            <a:off x="5527040" y="1259840"/>
            <a:ext cx="6014720" cy="4775200"/>
          </a:xfrm>
          <a:prstGeom prst="rect">
            <a:avLst/>
          </a:prstGeom>
        </p:spPr>
      </p:pic>
      <p:sp>
        <p:nvSpPr>
          <p:cNvPr id="3" name="TextBox 2">
            <a:extLst>
              <a:ext uri="{FF2B5EF4-FFF2-40B4-BE49-F238E27FC236}">
                <a16:creationId xmlns:a16="http://schemas.microsoft.com/office/drawing/2014/main" id="{A01FD32D-FE94-49D1-BEFE-50C1D43EDF55}"/>
              </a:ext>
            </a:extLst>
          </p:cNvPr>
          <p:cNvSpPr txBox="1"/>
          <p:nvPr/>
        </p:nvSpPr>
        <p:spPr>
          <a:xfrm>
            <a:off x="1092776" y="1933416"/>
            <a:ext cx="4292023" cy="2308324"/>
          </a:xfrm>
          <a:prstGeom prst="rect">
            <a:avLst/>
          </a:prstGeom>
          <a:solidFill>
            <a:schemeClr val="tx2">
              <a:lumMod val="10000"/>
              <a:lumOff val="90000"/>
            </a:schemeClr>
          </a:solidFill>
          <a:ln>
            <a:solidFill>
              <a:schemeClr val="tx2">
                <a:lumMod val="25000"/>
                <a:lumOff val="75000"/>
              </a:schemeClr>
            </a:solidFill>
          </a:ln>
          <a:effectLst>
            <a:glow rad="139700">
              <a:schemeClr val="accent4">
                <a:satMod val="175000"/>
                <a:alpha val="40000"/>
              </a:schemeClr>
            </a:glow>
          </a:effectLst>
        </p:spPr>
        <p:txBody>
          <a:bodyPr wrap="square" rtlCol="0">
            <a:spAutoFit/>
          </a:bodyPr>
          <a:lstStyle/>
          <a:p>
            <a:pPr marL="285750" indent="-285750">
              <a:buFont typeface="Arial" panose="020B0604020202020204" pitchFamily="34" charset="0"/>
              <a:buChar char="•"/>
            </a:pPr>
            <a:r>
              <a:rPr lang="en-IN" dirty="0"/>
              <a:t>For contract type ‘cash loans’ have higher number of applicants than ‘Revolving loans’ contract type when it comes to difficulty of payment</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Females are applying for both type of loans more than males and having difficulty of payment ( Type 1)</a:t>
            </a:r>
          </a:p>
        </p:txBody>
      </p:sp>
      <p:sp>
        <p:nvSpPr>
          <p:cNvPr id="4" name="Title 1">
            <a:extLst>
              <a:ext uri="{FF2B5EF4-FFF2-40B4-BE49-F238E27FC236}">
                <a16:creationId xmlns:a16="http://schemas.microsoft.com/office/drawing/2014/main" id="{5F1C565B-6461-4B83-8B8F-9C8C27373380}"/>
              </a:ext>
            </a:extLst>
          </p:cNvPr>
          <p:cNvSpPr txBox="1">
            <a:spLocks/>
          </p:cNvSpPr>
          <p:nvPr/>
        </p:nvSpPr>
        <p:spPr>
          <a:xfrm>
            <a:off x="-238288" y="683519"/>
            <a:ext cx="8213888" cy="251202"/>
          </a:xfrm>
          <a:prstGeom prst="rect">
            <a:avLst/>
          </a:prstGeom>
          <a:effectLst/>
        </p:spPr>
        <p:txBody>
          <a:bodyPr vert="horz" lIns="91440" tIns="45720" rIns="91440" bIns="45720" rtlCol="0" anchor="ctr">
            <a:noAutofit/>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000" b="1" u="sng" dirty="0"/>
              <a:t>Distribution of Contract Type with respect to gender (T1)</a:t>
            </a:r>
            <a:endParaRPr lang="en-IN" sz="2000" b="1" u="sng" dirty="0"/>
          </a:p>
        </p:txBody>
      </p:sp>
    </p:spTree>
    <p:extLst>
      <p:ext uri="{BB962C8B-B14F-4D97-AF65-F5344CB8AC3E}">
        <p14:creationId xmlns:p14="http://schemas.microsoft.com/office/powerpoint/2010/main" val="35866468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B37AFA2-ADB4-4B59-A7F5-AA4B40F5E8E9}"/>
              </a:ext>
            </a:extLst>
          </p:cNvPr>
          <p:cNvPicPr>
            <a:picLocks noChangeAspect="1"/>
          </p:cNvPicPr>
          <p:nvPr/>
        </p:nvPicPr>
        <p:blipFill rotWithShape="1">
          <a:blip r:embed="rId2"/>
          <a:srcRect l="27294" t="19381" r="33428" b="4467"/>
          <a:stretch/>
        </p:blipFill>
        <p:spPr>
          <a:xfrm>
            <a:off x="6096000" y="497000"/>
            <a:ext cx="6096000" cy="6279195"/>
          </a:xfrm>
          <a:prstGeom prst="rect">
            <a:avLst/>
          </a:prstGeom>
          <a:ln>
            <a:solidFill>
              <a:schemeClr val="tx1"/>
            </a:solidFill>
          </a:ln>
        </p:spPr>
      </p:pic>
      <p:pic>
        <p:nvPicPr>
          <p:cNvPr id="3" name="Picture 2">
            <a:extLst>
              <a:ext uri="{FF2B5EF4-FFF2-40B4-BE49-F238E27FC236}">
                <a16:creationId xmlns:a16="http://schemas.microsoft.com/office/drawing/2014/main" id="{30C01A3F-B4A6-48F5-A8DE-4E8781E303AD}"/>
              </a:ext>
            </a:extLst>
          </p:cNvPr>
          <p:cNvPicPr>
            <a:picLocks noChangeAspect="1"/>
          </p:cNvPicPr>
          <p:nvPr/>
        </p:nvPicPr>
        <p:blipFill rotWithShape="1">
          <a:blip r:embed="rId3"/>
          <a:srcRect l="26753" t="19381" r="23144" b="5017"/>
          <a:stretch/>
        </p:blipFill>
        <p:spPr>
          <a:xfrm>
            <a:off x="-12569" y="517320"/>
            <a:ext cx="6108569" cy="6279195"/>
          </a:xfrm>
          <a:prstGeom prst="rect">
            <a:avLst/>
          </a:prstGeom>
          <a:ln>
            <a:solidFill>
              <a:schemeClr val="tx1"/>
            </a:solidFill>
          </a:ln>
        </p:spPr>
      </p:pic>
      <p:sp>
        <p:nvSpPr>
          <p:cNvPr id="5" name="Title 1">
            <a:extLst>
              <a:ext uri="{FF2B5EF4-FFF2-40B4-BE49-F238E27FC236}">
                <a16:creationId xmlns:a16="http://schemas.microsoft.com/office/drawing/2014/main" id="{B033C564-B498-417F-AB4B-951599A8ABC6}"/>
              </a:ext>
            </a:extLst>
          </p:cNvPr>
          <p:cNvSpPr txBox="1">
            <a:spLocks/>
          </p:cNvSpPr>
          <p:nvPr/>
        </p:nvSpPr>
        <p:spPr>
          <a:xfrm>
            <a:off x="-421168" y="5605"/>
            <a:ext cx="8213888" cy="254000"/>
          </a:xfrm>
          <a:prstGeom prst="rect">
            <a:avLst/>
          </a:prstGeom>
          <a:effectLst/>
        </p:spPr>
        <p:txBody>
          <a:bodyPr vert="horz" lIns="91440" tIns="45720" rIns="91440" bIns="45720" rtlCol="0" anchor="ctr">
            <a:noAutofit/>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000" b="1" u="sng" dirty="0"/>
              <a:t>Purpose of Loan</a:t>
            </a:r>
            <a:endParaRPr lang="en-IN" sz="2000" b="1" u="sng" dirty="0"/>
          </a:p>
        </p:txBody>
      </p:sp>
    </p:spTree>
    <p:extLst>
      <p:ext uri="{BB962C8B-B14F-4D97-AF65-F5344CB8AC3E}">
        <p14:creationId xmlns:p14="http://schemas.microsoft.com/office/powerpoint/2010/main" val="40358706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BF55B1C-0DB9-4498-9778-AA6A023A3937}"/>
              </a:ext>
            </a:extLst>
          </p:cNvPr>
          <p:cNvSpPr txBox="1"/>
          <p:nvPr/>
        </p:nvSpPr>
        <p:spPr>
          <a:xfrm>
            <a:off x="1468697" y="1669256"/>
            <a:ext cx="9036743" cy="3139321"/>
          </a:xfrm>
          <a:prstGeom prst="rect">
            <a:avLst/>
          </a:prstGeom>
          <a:solidFill>
            <a:schemeClr val="tx2">
              <a:lumMod val="10000"/>
              <a:lumOff val="90000"/>
            </a:schemeClr>
          </a:solidFill>
          <a:ln>
            <a:solidFill>
              <a:schemeClr val="tx2">
                <a:lumMod val="25000"/>
                <a:lumOff val="75000"/>
              </a:schemeClr>
            </a:solidFill>
          </a:ln>
          <a:effectLst>
            <a:glow rad="139700">
              <a:schemeClr val="accent4">
                <a:satMod val="175000"/>
                <a:alpha val="40000"/>
              </a:schemeClr>
            </a:glow>
          </a:effectLst>
        </p:spPr>
        <p:txBody>
          <a:bodyPr wrap="square" rtlCol="0">
            <a:spAutoFit/>
          </a:bodyPr>
          <a:lstStyle/>
          <a:p>
            <a:pPr marL="285750" indent="-285750">
              <a:buFont typeface="Arial" panose="020B0604020202020204" pitchFamily="34" charset="0"/>
              <a:buChar char="•"/>
            </a:pPr>
            <a:r>
              <a:rPr lang="en-IN" dirty="0"/>
              <a:t>A large proportion of cash loans are taken for Repairs and "Other".</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Among those with payment difficulties, repairs form the greatest number.</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However less than 1/7th of all loans for Repairs run into payment difficulties</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The proportion of 'Urgent Needs' loans that run into payment difficulties is high</a:t>
            </a:r>
          </a:p>
          <a:p>
            <a:pPr marL="285750" indent="-285750">
              <a:buFont typeface="Arial" panose="020B0604020202020204" pitchFamily="34" charset="0"/>
              <a:buChar char="•"/>
            </a:pPr>
            <a:r>
              <a:rPr lang="en-IN" dirty="0"/>
              <a:t>Education loans are lower risk than loans for payment on other loans</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To understand driving factors, it is necessary to find the proportion of each feature that results in defaults (done in bivariate analysis)</a:t>
            </a:r>
          </a:p>
        </p:txBody>
      </p:sp>
    </p:spTree>
    <p:extLst>
      <p:ext uri="{BB962C8B-B14F-4D97-AF65-F5344CB8AC3E}">
        <p14:creationId xmlns:p14="http://schemas.microsoft.com/office/powerpoint/2010/main" val="14188004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9F87F4D-ADA3-4CA9-8BD8-CE664AA7C89A}"/>
              </a:ext>
            </a:extLst>
          </p:cNvPr>
          <p:cNvPicPr>
            <a:picLocks noChangeAspect="1"/>
          </p:cNvPicPr>
          <p:nvPr/>
        </p:nvPicPr>
        <p:blipFill rotWithShape="1">
          <a:blip r:embed="rId2"/>
          <a:srcRect l="26667" t="20148" r="21917" b="5334"/>
          <a:stretch/>
        </p:blipFill>
        <p:spPr>
          <a:xfrm>
            <a:off x="5181600" y="447040"/>
            <a:ext cx="6583680" cy="5801360"/>
          </a:xfrm>
          <a:prstGeom prst="rect">
            <a:avLst/>
          </a:prstGeom>
        </p:spPr>
      </p:pic>
      <p:sp>
        <p:nvSpPr>
          <p:cNvPr id="3" name="Rectangle 2">
            <a:extLst>
              <a:ext uri="{FF2B5EF4-FFF2-40B4-BE49-F238E27FC236}">
                <a16:creationId xmlns:a16="http://schemas.microsoft.com/office/drawing/2014/main" id="{8FCDF7CA-B5B4-43C2-850D-3AEF637BCE73}"/>
              </a:ext>
            </a:extLst>
          </p:cNvPr>
          <p:cNvSpPr/>
          <p:nvPr/>
        </p:nvSpPr>
        <p:spPr>
          <a:xfrm>
            <a:off x="754812" y="551934"/>
            <a:ext cx="2489208" cy="369332"/>
          </a:xfrm>
          <a:prstGeom prst="rect">
            <a:avLst/>
          </a:prstGeom>
        </p:spPr>
        <p:txBody>
          <a:bodyPr wrap="none">
            <a:spAutoFit/>
          </a:bodyPr>
          <a:lstStyle/>
          <a:p>
            <a:r>
              <a:rPr lang="en-US" b="1" u="sng" dirty="0"/>
              <a:t>Correlation for Target 0</a:t>
            </a:r>
            <a:endParaRPr lang="en-IN" b="1" u="sng" dirty="0"/>
          </a:p>
        </p:txBody>
      </p:sp>
      <p:sp>
        <p:nvSpPr>
          <p:cNvPr id="4" name="TextBox 3">
            <a:extLst>
              <a:ext uri="{FF2B5EF4-FFF2-40B4-BE49-F238E27FC236}">
                <a16:creationId xmlns:a16="http://schemas.microsoft.com/office/drawing/2014/main" id="{2D6A928D-54B7-4565-BCF2-78AD717DE912}"/>
              </a:ext>
            </a:extLst>
          </p:cNvPr>
          <p:cNvSpPr txBox="1"/>
          <p:nvPr/>
        </p:nvSpPr>
        <p:spPr>
          <a:xfrm>
            <a:off x="754812" y="1069816"/>
            <a:ext cx="4292023" cy="4524315"/>
          </a:xfrm>
          <a:prstGeom prst="rect">
            <a:avLst/>
          </a:prstGeom>
          <a:solidFill>
            <a:schemeClr val="tx2">
              <a:lumMod val="10000"/>
              <a:lumOff val="90000"/>
            </a:schemeClr>
          </a:solidFill>
          <a:ln>
            <a:solidFill>
              <a:schemeClr val="tx2">
                <a:lumMod val="25000"/>
                <a:lumOff val="75000"/>
              </a:schemeClr>
            </a:solidFill>
          </a:ln>
          <a:effectLst>
            <a:glow rad="139700">
              <a:schemeClr val="accent4">
                <a:satMod val="175000"/>
                <a:alpha val="40000"/>
              </a:schemeClr>
            </a:glow>
          </a:effectLst>
        </p:spPr>
        <p:txBody>
          <a:bodyPr wrap="square" rtlCol="0">
            <a:spAutoFit/>
          </a:bodyPr>
          <a:lstStyle/>
          <a:p>
            <a:r>
              <a:rPr lang="en-IN" dirty="0"/>
              <a:t>Observations from the heatmap on the right: </a:t>
            </a:r>
          </a:p>
          <a:p>
            <a:endParaRPr lang="en-IN" dirty="0"/>
          </a:p>
          <a:p>
            <a:pPr marL="285750" indent="-285750">
              <a:buFont typeface="Arial" panose="020B0604020202020204" pitchFamily="34" charset="0"/>
              <a:buChar char="•"/>
            </a:pPr>
            <a:r>
              <a:rPr lang="en-IN" dirty="0"/>
              <a:t>Credit amount is inversely proportional to the date of birth, which means Credit amount is higher for low age and vice-versa.</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Credit amount is inversely proportional to the number of children client have, means Credit amount is higher for less children count client have and vice-versa.</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Income amount is inversely proportional to the number of children client have, means more income for less children client have and vice-versa.</a:t>
            </a:r>
          </a:p>
        </p:txBody>
      </p:sp>
    </p:spTree>
    <p:extLst>
      <p:ext uri="{BB962C8B-B14F-4D97-AF65-F5344CB8AC3E}">
        <p14:creationId xmlns:p14="http://schemas.microsoft.com/office/powerpoint/2010/main" val="22536291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23C2CD-77CE-4907-86FB-19F4178730F6}"/>
              </a:ext>
            </a:extLst>
          </p:cNvPr>
          <p:cNvSpPr>
            <a:spLocks noGrp="1"/>
          </p:cNvSpPr>
          <p:nvPr>
            <p:ph type="title"/>
          </p:nvPr>
        </p:nvSpPr>
        <p:spPr>
          <a:xfrm>
            <a:off x="1295402" y="3024292"/>
            <a:ext cx="9601196" cy="1303867"/>
          </a:xfrm>
        </p:spPr>
        <p:txBody>
          <a:bodyPr>
            <a:normAutofit fontScale="90000"/>
          </a:bodyPr>
          <a:lstStyle/>
          <a:p>
            <a:r>
              <a:rPr lang="en-US" sz="4800" b="1" dirty="0"/>
              <a:t>3. Bi</a:t>
            </a:r>
            <a:r>
              <a:rPr lang="en-US" b="1" dirty="0"/>
              <a:t>variate and Multivariate Analysis</a:t>
            </a:r>
            <a:br>
              <a:rPr lang="en-IN" dirty="0"/>
            </a:br>
            <a:endParaRPr lang="en-IN" dirty="0"/>
          </a:p>
        </p:txBody>
      </p:sp>
    </p:spTree>
    <p:extLst>
      <p:ext uri="{BB962C8B-B14F-4D97-AF65-F5344CB8AC3E}">
        <p14:creationId xmlns:p14="http://schemas.microsoft.com/office/powerpoint/2010/main" val="33711659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426FC9-4197-41F9-B135-CAA94A115B53}"/>
              </a:ext>
            </a:extLst>
          </p:cNvPr>
          <p:cNvSpPr>
            <a:spLocks noGrp="1"/>
          </p:cNvSpPr>
          <p:nvPr>
            <p:ph type="title" idx="4294967295"/>
          </p:nvPr>
        </p:nvSpPr>
        <p:spPr>
          <a:xfrm>
            <a:off x="-669073" y="660559"/>
            <a:ext cx="6187440" cy="409257"/>
          </a:xfrm>
        </p:spPr>
        <p:txBody>
          <a:bodyPr>
            <a:normAutofit fontScale="90000"/>
          </a:bodyPr>
          <a:lstStyle/>
          <a:p>
            <a:r>
              <a:rPr lang="en-US" sz="2800" dirty="0"/>
              <a:t>Insights – Driving Factors</a:t>
            </a:r>
            <a:endParaRPr lang="en-IN" sz="2800" dirty="0"/>
          </a:p>
        </p:txBody>
      </p:sp>
      <p:pic>
        <p:nvPicPr>
          <p:cNvPr id="13" name="Content Placeholder 12">
            <a:extLst>
              <a:ext uri="{FF2B5EF4-FFF2-40B4-BE49-F238E27FC236}">
                <a16:creationId xmlns:a16="http://schemas.microsoft.com/office/drawing/2014/main" id="{945C7B98-B0BA-4C1E-85FF-F6C80100FC53}"/>
              </a:ext>
            </a:extLst>
          </p:cNvPr>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4216400" y="484187"/>
            <a:ext cx="7477760" cy="5695950"/>
          </a:xfrm>
        </p:spPr>
      </p:pic>
      <p:sp>
        <p:nvSpPr>
          <p:cNvPr id="5" name="TextBox 4">
            <a:extLst>
              <a:ext uri="{FF2B5EF4-FFF2-40B4-BE49-F238E27FC236}">
                <a16:creationId xmlns:a16="http://schemas.microsoft.com/office/drawing/2014/main" id="{CF115DD0-E13D-45EF-A8BF-7B6AC8C23F5B}"/>
              </a:ext>
            </a:extLst>
          </p:cNvPr>
          <p:cNvSpPr txBox="1"/>
          <p:nvPr/>
        </p:nvSpPr>
        <p:spPr>
          <a:xfrm>
            <a:off x="858507" y="1859339"/>
            <a:ext cx="2968776" cy="3139321"/>
          </a:xfrm>
          <a:prstGeom prst="rect">
            <a:avLst/>
          </a:prstGeom>
          <a:solidFill>
            <a:schemeClr val="tx2">
              <a:lumMod val="10000"/>
              <a:lumOff val="90000"/>
            </a:schemeClr>
          </a:solidFill>
          <a:ln>
            <a:solidFill>
              <a:schemeClr val="tx2">
                <a:lumMod val="25000"/>
                <a:lumOff val="75000"/>
              </a:schemeClr>
            </a:solidFill>
          </a:ln>
          <a:effectLst>
            <a:glow rad="139700">
              <a:schemeClr val="accent4">
                <a:satMod val="175000"/>
                <a:alpha val="40000"/>
              </a:schemeClr>
            </a:glow>
          </a:effectLst>
        </p:spPr>
        <p:txBody>
          <a:bodyPr wrap="square" rtlCol="0">
            <a:spAutoFit/>
          </a:bodyPr>
          <a:lstStyle/>
          <a:p>
            <a:r>
              <a:rPr lang="en-IN" dirty="0"/>
              <a:t>From the graphs on the right: </a:t>
            </a:r>
          </a:p>
          <a:p>
            <a:endParaRPr lang="en-IN" dirty="0"/>
          </a:p>
          <a:p>
            <a:pPr marL="285750" indent="-285750">
              <a:buFont typeface="Arial" panose="020B0604020202020204" pitchFamily="34" charset="0"/>
              <a:buChar char="•"/>
            </a:pPr>
            <a:r>
              <a:rPr lang="en-IN" dirty="0"/>
              <a:t>Maternity leave is the highest proportion when it comes to income type, so it may not be fair to say women default more since in this dataset the proportion of income type from maternity leave is the highest.</a:t>
            </a:r>
          </a:p>
        </p:txBody>
      </p:sp>
    </p:spTree>
    <p:extLst>
      <p:ext uri="{BB962C8B-B14F-4D97-AF65-F5344CB8AC3E}">
        <p14:creationId xmlns:p14="http://schemas.microsoft.com/office/powerpoint/2010/main" val="15553132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06A65AAD-F8F2-4F9F-89FC-7D35D5627A7F}"/>
              </a:ext>
            </a:extLst>
          </p:cNvPr>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1965907" y="732869"/>
            <a:ext cx="7995794" cy="5392262"/>
          </a:xfrm>
        </p:spPr>
      </p:pic>
    </p:spTree>
    <p:extLst>
      <p:ext uri="{BB962C8B-B14F-4D97-AF65-F5344CB8AC3E}">
        <p14:creationId xmlns:p14="http://schemas.microsoft.com/office/powerpoint/2010/main" val="18365420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11E751F5-A291-48DC-A483-B60303CEFC84}"/>
              </a:ext>
            </a:extLst>
          </p:cNvPr>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3318235" y="942598"/>
            <a:ext cx="8188325" cy="4373562"/>
          </a:xfrm>
        </p:spPr>
      </p:pic>
      <p:sp>
        <p:nvSpPr>
          <p:cNvPr id="7" name="TextBox 6">
            <a:extLst>
              <a:ext uri="{FF2B5EF4-FFF2-40B4-BE49-F238E27FC236}">
                <a16:creationId xmlns:a16="http://schemas.microsoft.com/office/drawing/2014/main" id="{1A9A5521-9055-41A4-A95C-10A11A901300}"/>
              </a:ext>
            </a:extLst>
          </p:cNvPr>
          <p:cNvSpPr txBox="1"/>
          <p:nvPr/>
        </p:nvSpPr>
        <p:spPr>
          <a:xfrm>
            <a:off x="944395" y="2595910"/>
            <a:ext cx="2025048" cy="1477328"/>
          </a:xfrm>
          <a:prstGeom prst="rect">
            <a:avLst/>
          </a:prstGeom>
          <a:solidFill>
            <a:schemeClr val="tx2">
              <a:lumMod val="10000"/>
              <a:lumOff val="90000"/>
            </a:schemeClr>
          </a:solidFill>
          <a:ln>
            <a:solidFill>
              <a:schemeClr val="tx2">
                <a:lumMod val="25000"/>
                <a:lumOff val="75000"/>
              </a:schemeClr>
            </a:solidFill>
          </a:ln>
          <a:effectLst>
            <a:glow rad="139700">
              <a:schemeClr val="accent4">
                <a:satMod val="175000"/>
                <a:alpha val="40000"/>
              </a:schemeClr>
            </a:glow>
          </a:effectLst>
        </p:spPr>
        <p:txBody>
          <a:bodyPr wrap="square" rtlCol="0">
            <a:spAutoFit/>
          </a:bodyPr>
          <a:lstStyle/>
          <a:p>
            <a:r>
              <a:rPr lang="en-US" dirty="0"/>
              <a:t>Defaults decrease as age and years of employment increase</a:t>
            </a:r>
            <a:endParaRPr lang="en-IN" dirty="0"/>
          </a:p>
          <a:p>
            <a:endParaRPr lang="en-IN" dirty="0"/>
          </a:p>
        </p:txBody>
      </p:sp>
    </p:spTree>
    <p:extLst>
      <p:ext uri="{BB962C8B-B14F-4D97-AF65-F5344CB8AC3E}">
        <p14:creationId xmlns:p14="http://schemas.microsoft.com/office/powerpoint/2010/main" val="29187912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426FC9-4197-41F9-B135-CAA94A115B53}"/>
              </a:ext>
            </a:extLst>
          </p:cNvPr>
          <p:cNvSpPr>
            <a:spLocks noGrp="1"/>
          </p:cNvSpPr>
          <p:nvPr>
            <p:ph type="title"/>
          </p:nvPr>
        </p:nvSpPr>
        <p:spPr>
          <a:xfrm>
            <a:off x="-741727" y="534806"/>
            <a:ext cx="6837727" cy="507330"/>
          </a:xfrm>
        </p:spPr>
        <p:txBody>
          <a:bodyPr>
            <a:noAutofit/>
          </a:bodyPr>
          <a:lstStyle/>
          <a:p>
            <a:r>
              <a:rPr lang="en-US" sz="2400" dirty="0"/>
              <a:t>Insights – Driving Factors</a:t>
            </a:r>
            <a:endParaRPr lang="en-IN" sz="2400" dirty="0"/>
          </a:p>
        </p:txBody>
      </p:sp>
      <p:pic>
        <p:nvPicPr>
          <p:cNvPr id="6" name="Content Placeholder 5">
            <a:extLst>
              <a:ext uri="{FF2B5EF4-FFF2-40B4-BE49-F238E27FC236}">
                <a16:creationId xmlns:a16="http://schemas.microsoft.com/office/drawing/2014/main" id="{A042AF7D-AFE4-49BE-AD5F-B8BD548A7EC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69277" y="1027906"/>
            <a:ext cx="9439839" cy="5041623"/>
          </a:xfrm>
        </p:spPr>
      </p:pic>
      <p:sp>
        <p:nvSpPr>
          <p:cNvPr id="8" name="Rectangle 7">
            <a:extLst>
              <a:ext uri="{FF2B5EF4-FFF2-40B4-BE49-F238E27FC236}">
                <a16:creationId xmlns:a16="http://schemas.microsoft.com/office/drawing/2014/main" id="{D9D6D5ED-6AD5-4F30-91CD-BBEAF3A6D871}"/>
              </a:ext>
            </a:extLst>
          </p:cNvPr>
          <p:cNvSpPr/>
          <p:nvPr/>
        </p:nvSpPr>
        <p:spPr>
          <a:xfrm>
            <a:off x="1493240" y="3758268"/>
            <a:ext cx="176169" cy="989901"/>
          </a:xfrm>
          <a:prstGeom prst="rect">
            <a:avLst/>
          </a:prstGeom>
          <a:noFill/>
          <a:ln w="25400"/>
        </p:spPr>
        <p:style>
          <a:lnRef idx="2">
            <a:schemeClr val="accent2"/>
          </a:lnRef>
          <a:fillRef idx="1">
            <a:schemeClr val="lt1"/>
          </a:fillRef>
          <a:effectRef idx="0">
            <a:schemeClr val="accent2"/>
          </a:effectRef>
          <a:fontRef idx="minor">
            <a:schemeClr val="dk1"/>
          </a:fontRef>
        </p:style>
        <p:txBody>
          <a:bodyPr rtlCol="0" anchor="ctr"/>
          <a:lstStyle/>
          <a:p>
            <a:pPr algn="ctr"/>
            <a:endParaRPr lang="en-IN"/>
          </a:p>
        </p:txBody>
      </p:sp>
      <p:sp>
        <p:nvSpPr>
          <p:cNvPr id="7" name="TextBox 6">
            <a:extLst>
              <a:ext uri="{FF2B5EF4-FFF2-40B4-BE49-F238E27FC236}">
                <a16:creationId xmlns:a16="http://schemas.microsoft.com/office/drawing/2014/main" id="{4E59C2D5-2466-40E6-BBC3-7A688831D1C5}"/>
              </a:ext>
            </a:extLst>
          </p:cNvPr>
          <p:cNvSpPr txBox="1"/>
          <p:nvPr/>
        </p:nvSpPr>
        <p:spPr>
          <a:xfrm>
            <a:off x="6702804" y="1139763"/>
            <a:ext cx="5201174" cy="646331"/>
          </a:xfrm>
          <a:prstGeom prst="rect">
            <a:avLst/>
          </a:prstGeom>
          <a:noFill/>
        </p:spPr>
        <p:txBody>
          <a:bodyPr wrap="square" rtlCol="0">
            <a:spAutoFit/>
          </a:bodyPr>
          <a:lstStyle/>
          <a:p>
            <a:r>
              <a:rPr lang="en-US" dirty="0"/>
              <a:t>- If a previous loan application was made less than 3 years ago, there is a higher likelihood of default</a:t>
            </a:r>
            <a:endParaRPr lang="en-IN" dirty="0"/>
          </a:p>
        </p:txBody>
      </p:sp>
      <p:sp>
        <p:nvSpPr>
          <p:cNvPr id="9" name="TextBox 8">
            <a:extLst>
              <a:ext uri="{FF2B5EF4-FFF2-40B4-BE49-F238E27FC236}">
                <a16:creationId xmlns:a16="http://schemas.microsoft.com/office/drawing/2014/main" id="{E45BFBE7-C0A3-4FBF-A763-E4EAEACF0581}"/>
              </a:ext>
            </a:extLst>
          </p:cNvPr>
          <p:cNvSpPr txBox="1"/>
          <p:nvPr/>
        </p:nvSpPr>
        <p:spPr>
          <a:xfrm>
            <a:off x="5950990" y="5012580"/>
            <a:ext cx="5201174" cy="646331"/>
          </a:xfrm>
          <a:prstGeom prst="rect">
            <a:avLst/>
          </a:prstGeom>
          <a:noFill/>
        </p:spPr>
        <p:txBody>
          <a:bodyPr wrap="square" rtlCol="0">
            <a:spAutoFit/>
          </a:bodyPr>
          <a:lstStyle/>
          <a:p>
            <a:r>
              <a:rPr lang="en-US" dirty="0"/>
              <a:t>Loans for education, buying a new car or a garage are more likely to be repaid</a:t>
            </a:r>
          </a:p>
        </p:txBody>
      </p:sp>
      <p:sp>
        <p:nvSpPr>
          <p:cNvPr id="12" name="Rectangle 11">
            <a:extLst>
              <a:ext uri="{FF2B5EF4-FFF2-40B4-BE49-F238E27FC236}">
                <a16:creationId xmlns:a16="http://schemas.microsoft.com/office/drawing/2014/main" id="{7E8DF817-2BAD-4CFE-B7B6-BF13BD1F65CA}"/>
              </a:ext>
            </a:extLst>
          </p:cNvPr>
          <p:cNvSpPr/>
          <p:nvPr/>
        </p:nvSpPr>
        <p:spPr>
          <a:xfrm>
            <a:off x="4463492" y="3752041"/>
            <a:ext cx="537716" cy="1117159"/>
          </a:xfrm>
          <a:prstGeom prst="rect">
            <a:avLst/>
          </a:prstGeom>
          <a:noFill/>
          <a:ln w="25400">
            <a:solidFill>
              <a:srgbClr val="00B05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IN"/>
          </a:p>
        </p:txBody>
      </p:sp>
      <p:sp>
        <p:nvSpPr>
          <p:cNvPr id="14" name="Rectangle 13">
            <a:extLst>
              <a:ext uri="{FF2B5EF4-FFF2-40B4-BE49-F238E27FC236}">
                <a16:creationId xmlns:a16="http://schemas.microsoft.com/office/drawing/2014/main" id="{501105E5-A060-4743-BDBE-033650936F55}"/>
              </a:ext>
            </a:extLst>
          </p:cNvPr>
          <p:cNvSpPr/>
          <p:nvPr/>
        </p:nvSpPr>
        <p:spPr>
          <a:xfrm>
            <a:off x="1965988" y="3755148"/>
            <a:ext cx="301351" cy="1553970"/>
          </a:xfrm>
          <a:prstGeom prst="rect">
            <a:avLst/>
          </a:prstGeom>
          <a:noFill/>
          <a:ln w="25400"/>
        </p:spPr>
        <p:style>
          <a:lnRef idx="2">
            <a:schemeClr val="accent2"/>
          </a:lnRef>
          <a:fillRef idx="1">
            <a:schemeClr val="lt1"/>
          </a:fillRef>
          <a:effectRef idx="0">
            <a:schemeClr val="accent2"/>
          </a:effectRef>
          <a:fontRef idx="minor">
            <a:schemeClr val="dk1"/>
          </a:fontRef>
        </p:style>
        <p:txBody>
          <a:bodyPr rtlCol="0" anchor="ctr"/>
          <a:lstStyle/>
          <a:p>
            <a:pPr algn="ctr"/>
            <a:endParaRPr lang="en-IN"/>
          </a:p>
        </p:txBody>
      </p:sp>
      <p:cxnSp>
        <p:nvCxnSpPr>
          <p:cNvPr id="15" name="Straight Arrow Connector 14">
            <a:extLst>
              <a:ext uri="{FF2B5EF4-FFF2-40B4-BE49-F238E27FC236}">
                <a16:creationId xmlns:a16="http://schemas.microsoft.com/office/drawing/2014/main" id="{BFDE6DDA-9791-449C-8603-0E74023F694C}"/>
              </a:ext>
            </a:extLst>
          </p:cNvPr>
          <p:cNvCxnSpPr>
            <a:cxnSpLocks/>
            <a:stCxn id="9" idx="1"/>
          </p:cNvCxnSpPr>
          <p:nvPr/>
        </p:nvCxnSpPr>
        <p:spPr>
          <a:xfrm flipH="1" flipV="1">
            <a:off x="5001208" y="4869202"/>
            <a:ext cx="949782" cy="466544"/>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9DCF1103-30AB-4620-9ECE-88E60EB6AD51}"/>
              </a:ext>
            </a:extLst>
          </p:cNvPr>
          <p:cNvSpPr txBox="1"/>
          <p:nvPr/>
        </p:nvSpPr>
        <p:spPr>
          <a:xfrm>
            <a:off x="573176" y="5480238"/>
            <a:ext cx="5201174" cy="646331"/>
          </a:xfrm>
          <a:prstGeom prst="rect">
            <a:avLst/>
          </a:prstGeom>
          <a:noFill/>
        </p:spPr>
        <p:txBody>
          <a:bodyPr wrap="square" rtlCol="0">
            <a:spAutoFit/>
          </a:bodyPr>
          <a:lstStyle/>
          <a:p>
            <a:r>
              <a:rPr lang="en-US" dirty="0"/>
              <a:t>Loans for hobby, car repairs, payment on other loans are high risk</a:t>
            </a:r>
          </a:p>
        </p:txBody>
      </p:sp>
      <p:cxnSp>
        <p:nvCxnSpPr>
          <p:cNvPr id="21" name="Straight Arrow Connector 20">
            <a:extLst>
              <a:ext uri="{FF2B5EF4-FFF2-40B4-BE49-F238E27FC236}">
                <a16:creationId xmlns:a16="http://schemas.microsoft.com/office/drawing/2014/main" id="{B6F7D2FB-E9C2-4591-8628-6E8DC316AED6}"/>
              </a:ext>
            </a:extLst>
          </p:cNvPr>
          <p:cNvCxnSpPr>
            <a:cxnSpLocks/>
          </p:cNvCxnSpPr>
          <p:nvPr/>
        </p:nvCxnSpPr>
        <p:spPr>
          <a:xfrm flipV="1">
            <a:off x="1493240" y="4779343"/>
            <a:ext cx="1" cy="1290186"/>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23" name="Straight Arrow Connector 22">
            <a:extLst>
              <a:ext uri="{FF2B5EF4-FFF2-40B4-BE49-F238E27FC236}">
                <a16:creationId xmlns:a16="http://schemas.microsoft.com/office/drawing/2014/main" id="{DCE788D4-6004-49C1-A5B9-42C40DBAB2AF}"/>
              </a:ext>
            </a:extLst>
          </p:cNvPr>
          <p:cNvCxnSpPr>
            <a:cxnSpLocks/>
          </p:cNvCxnSpPr>
          <p:nvPr/>
        </p:nvCxnSpPr>
        <p:spPr>
          <a:xfrm flipV="1">
            <a:off x="2108722" y="5318450"/>
            <a:ext cx="1" cy="76041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237989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bg>
      <p:bgPr>
        <a:solidFill>
          <a:schemeClr val="bg2">
            <a:lumMod val="90000"/>
          </a:schemeClr>
        </a:solidFill>
        <a:effectLst/>
      </p:bgPr>
    </p:bg>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6E2A5087-3230-4065-A1E1-041B46F41904}"/>
              </a:ext>
            </a:extLst>
          </p:cNvPr>
          <p:cNvPicPr>
            <a:picLocks noChangeAspect="1"/>
          </p:cNvPicPr>
          <p:nvPr/>
        </p:nvPicPr>
        <p:blipFill rotWithShape="1">
          <a:blip r:embed="rId2"/>
          <a:srcRect l="33012" t="18815" r="29583" b="17333"/>
          <a:stretch/>
        </p:blipFill>
        <p:spPr>
          <a:xfrm>
            <a:off x="408092" y="467032"/>
            <a:ext cx="5801032" cy="5127523"/>
          </a:xfrm>
          <a:prstGeom prst="rect">
            <a:avLst/>
          </a:prstGeom>
        </p:spPr>
      </p:pic>
      <p:pic>
        <p:nvPicPr>
          <p:cNvPr id="5" name="Picture 4">
            <a:extLst>
              <a:ext uri="{FF2B5EF4-FFF2-40B4-BE49-F238E27FC236}">
                <a16:creationId xmlns:a16="http://schemas.microsoft.com/office/drawing/2014/main" id="{C181248A-F8C3-4C2E-A193-55CB49F1E2C3}"/>
              </a:ext>
            </a:extLst>
          </p:cNvPr>
          <p:cNvPicPr>
            <a:picLocks noChangeAspect="1"/>
          </p:cNvPicPr>
          <p:nvPr/>
        </p:nvPicPr>
        <p:blipFill rotWithShape="1">
          <a:blip r:embed="rId3"/>
          <a:srcRect l="33030" t="29037" r="30928" b="6519"/>
          <a:stretch/>
        </p:blipFill>
        <p:spPr>
          <a:xfrm>
            <a:off x="6209124" y="467032"/>
            <a:ext cx="5982876" cy="5127523"/>
          </a:xfrm>
          <a:prstGeom prst="rect">
            <a:avLst/>
          </a:prstGeom>
        </p:spPr>
      </p:pic>
      <p:sp>
        <p:nvSpPr>
          <p:cNvPr id="6" name="TextBox 5">
            <a:extLst>
              <a:ext uri="{FF2B5EF4-FFF2-40B4-BE49-F238E27FC236}">
                <a16:creationId xmlns:a16="http://schemas.microsoft.com/office/drawing/2014/main" id="{5CBD87A3-943C-43BC-8A67-6FD8599D82CE}"/>
              </a:ext>
            </a:extLst>
          </p:cNvPr>
          <p:cNvSpPr txBox="1"/>
          <p:nvPr/>
        </p:nvSpPr>
        <p:spPr>
          <a:xfrm>
            <a:off x="321013" y="5657672"/>
            <a:ext cx="11721830" cy="1200329"/>
          </a:xfrm>
          <a:prstGeom prst="rect">
            <a:avLst/>
          </a:prstGeom>
          <a:noFill/>
          <a:ln>
            <a:solidFill>
              <a:schemeClr val="tx2">
                <a:lumMod val="25000"/>
                <a:lumOff val="75000"/>
              </a:schemeClr>
            </a:solidFill>
          </a:ln>
          <a:effectLst>
            <a:glow rad="139700">
              <a:schemeClr val="accent4">
                <a:satMod val="175000"/>
                <a:alpha val="40000"/>
              </a:schemeClr>
            </a:glow>
          </a:effectLst>
        </p:spPr>
        <p:txBody>
          <a:bodyPr wrap="square" rtlCol="0">
            <a:spAutoFit/>
          </a:bodyPr>
          <a:lstStyle/>
          <a:p>
            <a:pPr marL="285750" indent="-285750">
              <a:buFont typeface="Arial" panose="020B0604020202020204" pitchFamily="34" charset="0"/>
              <a:buChar char="•"/>
            </a:pPr>
            <a:r>
              <a:rPr lang="en-IN" dirty="0"/>
              <a:t>We can say that Family status of 'civil marriage', 'marriage' and 'separated' of Academic degree education are having higher number of credits than others.</a:t>
            </a:r>
          </a:p>
          <a:p>
            <a:pPr marL="285750" indent="-285750">
              <a:buFont typeface="Arial" panose="020B0604020202020204" pitchFamily="34" charset="0"/>
              <a:buChar char="•"/>
            </a:pPr>
            <a:r>
              <a:rPr lang="en-IN" dirty="0"/>
              <a:t>People with family status of 'married' have higher outliers across all education status</a:t>
            </a:r>
          </a:p>
          <a:p>
            <a:endParaRPr lang="en-IN" dirty="0"/>
          </a:p>
        </p:txBody>
      </p:sp>
      <p:sp>
        <p:nvSpPr>
          <p:cNvPr id="14" name="TextBox 13">
            <a:extLst>
              <a:ext uri="{FF2B5EF4-FFF2-40B4-BE49-F238E27FC236}">
                <a16:creationId xmlns:a16="http://schemas.microsoft.com/office/drawing/2014/main" id="{5F0A6CF0-E390-44A1-8643-CA9C1EBBF793}"/>
              </a:ext>
            </a:extLst>
          </p:cNvPr>
          <p:cNvSpPr txBox="1"/>
          <p:nvPr/>
        </p:nvSpPr>
        <p:spPr>
          <a:xfrm>
            <a:off x="699297" y="75310"/>
            <a:ext cx="4573093" cy="369332"/>
          </a:xfrm>
          <a:prstGeom prst="rect">
            <a:avLst/>
          </a:prstGeom>
          <a:noFill/>
        </p:spPr>
        <p:txBody>
          <a:bodyPr wrap="square" rtlCol="0">
            <a:spAutoFit/>
          </a:bodyPr>
          <a:lstStyle/>
          <a:p>
            <a:r>
              <a:rPr lang="en-IN" b="1" dirty="0"/>
              <a:t>For Target 0 – no payment difficulty</a:t>
            </a:r>
          </a:p>
        </p:txBody>
      </p:sp>
    </p:spTree>
    <p:extLst>
      <p:ext uri="{BB962C8B-B14F-4D97-AF65-F5344CB8AC3E}">
        <p14:creationId xmlns:p14="http://schemas.microsoft.com/office/powerpoint/2010/main" val="42129398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F9E852-3BE9-4730-B8C2-F888EDB10789}"/>
              </a:ext>
            </a:extLst>
          </p:cNvPr>
          <p:cNvSpPr>
            <a:spLocks noGrp="1"/>
          </p:cNvSpPr>
          <p:nvPr>
            <p:ph type="title" idx="4294967295"/>
          </p:nvPr>
        </p:nvSpPr>
        <p:spPr>
          <a:xfrm>
            <a:off x="678730" y="690433"/>
            <a:ext cx="9601200" cy="582612"/>
          </a:xfrm>
        </p:spPr>
        <p:txBody>
          <a:bodyPr>
            <a:normAutofit fontScale="90000"/>
          </a:bodyPr>
          <a:lstStyle/>
          <a:p>
            <a:r>
              <a:rPr lang="en-US" dirty="0"/>
              <a:t>Problem Statement: Risk Analytics in BFSI</a:t>
            </a:r>
            <a:endParaRPr lang="en-IN" dirty="0"/>
          </a:p>
        </p:txBody>
      </p:sp>
      <p:sp>
        <p:nvSpPr>
          <p:cNvPr id="4" name="TextBox 3">
            <a:extLst>
              <a:ext uri="{FF2B5EF4-FFF2-40B4-BE49-F238E27FC236}">
                <a16:creationId xmlns:a16="http://schemas.microsoft.com/office/drawing/2014/main" id="{F43DE84D-ACD6-4F6E-BD37-5EE0CF7C8545}"/>
              </a:ext>
            </a:extLst>
          </p:cNvPr>
          <p:cNvSpPr txBox="1"/>
          <p:nvPr/>
        </p:nvSpPr>
        <p:spPr>
          <a:xfrm>
            <a:off x="1197204" y="1781666"/>
            <a:ext cx="10114961" cy="1200329"/>
          </a:xfrm>
          <a:prstGeom prst="rect">
            <a:avLst/>
          </a:prstGeom>
          <a:noFill/>
        </p:spPr>
        <p:txBody>
          <a:bodyPr wrap="square" rtlCol="0">
            <a:spAutoFit/>
          </a:bodyPr>
          <a:lstStyle/>
          <a:p>
            <a:r>
              <a:rPr lang="en-IN" dirty="0"/>
              <a:t>This case study aims to identify patterns which indicate if an applicant has difficulty in paying his/her </a:t>
            </a:r>
            <a:r>
              <a:rPr lang="en-IN" dirty="0" err="1"/>
              <a:t>installments</a:t>
            </a:r>
            <a:r>
              <a:rPr lang="en-IN" dirty="0"/>
              <a:t> which may be used for taking actions such as denying the loan, reducing the amount of loan, lending (to risky applicants) at a higher interest rate, etc. This will ensure that the consumers capable of repaying the loan are not rejected and the number of defaulters is also reduced.</a:t>
            </a:r>
          </a:p>
        </p:txBody>
      </p:sp>
      <p:sp>
        <p:nvSpPr>
          <p:cNvPr id="5" name="TextBox 4">
            <a:extLst>
              <a:ext uri="{FF2B5EF4-FFF2-40B4-BE49-F238E27FC236}">
                <a16:creationId xmlns:a16="http://schemas.microsoft.com/office/drawing/2014/main" id="{00427FF0-EED0-48DF-B5B7-F2E49897E571}"/>
              </a:ext>
            </a:extLst>
          </p:cNvPr>
          <p:cNvSpPr txBox="1"/>
          <p:nvPr/>
        </p:nvSpPr>
        <p:spPr>
          <a:xfrm>
            <a:off x="1197204" y="3544478"/>
            <a:ext cx="10294070" cy="2308324"/>
          </a:xfrm>
          <a:prstGeom prst="rect">
            <a:avLst/>
          </a:prstGeom>
          <a:noFill/>
        </p:spPr>
        <p:txBody>
          <a:bodyPr wrap="square" rtlCol="0">
            <a:spAutoFit/>
          </a:bodyPr>
          <a:lstStyle/>
          <a:p>
            <a:r>
              <a:rPr lang="en-IN" b="1" u="sng" dirty="0"/>
              <a:t>Data Set used</a:t>
            </a:r>
            <a:r>
              <a:rPr lang="en-IN" b="1" dirty="0"/>
              <a:t>:</a:t>
            </a:r>
          </a:p>
          <a:p>
            <a:endParaRPr lang="en-IN" b="1" dirty="0"/>
          </a:p>
          <a:p>
            <a:r>
              <a:rPr lang="en-IN" i="1" dirty="0"/>
              <a:t>1. 'application_data.csv'</a:t>
            </a:r>
            <a:r>
              <a:rPr lang="en-IN" dirty="0"/>
              <a:t>  contains all the information of the client at the time of application. The data is about whether a </a:t>
            </a:r>
            <a:r>
              <a:rPr lang="en-IN" b="1" dirty="0"/>
              <a:t>client has payment difficulties.</a:t>
            </a:r>
            <a:endParaRPr lang="en-IN" dirty="0"/>
          </a:p>
          <a:p>
            <a:r>
              <a:rPr lang="en-IN" dirty="0"/>
              <a:t> </a:t>
            </a:r>
          </a:p>
          <a:p>
            <a:r>
              <a:rPr lang="en-IN" i="1" dirty="0"/>
              <a:t>2. 'previous_application.csv' </a:t>
            </a:r>
            <a:r>
              <a:rPr lang="en-IN" dirty="0"/>
              <a:t>contains information about the client’s previous loan data. It contains the data whether the previous application had been </a:t>
            </a:r>
            <a:r>
              <a:rPr lang="en-IN" b="1" dirty="0"/>
              <a:t>Approved, Cancelled, Refused or Unused offer.</a:t>
            </a:r>
            <a:endParaRPr lang="en-IN" dirty="0"/>
          </a:p>
          <a:p>
            <a:endParaRPr lang="en-IN" b="1" dirty="0"/>
          </a:p>
        </p:txBody>
      </p:sp>
    </p:spTree>
    <p:extLst>
      <p:ext uri="{BB962C8B-B14F-4D97-AF65-F5344CB8AC3E}">
        <p14:creationId xmlns:p14="http://schemas.microsoft.com/office/powerpoint/2010/main" val="32512864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bg>
      <p:bgPr>
        <a:solidFill>
          <a:schemeClr val="bg2">
            <a:lumMod val="90000"/>
          </a:schemeClr>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AF95C9C-7D21-416B-B2C7-506CFCDC5D75}"/>
              </a:ext>
            </a:extLst>
          </p:cNvPr>
          <p:cNvSpPr txBox="1"/>
          <p:nvPr/>
        </p:nvSpPr>
        <p:spPr>
          <a:xfrm>
            <a:off x="256540" y="0"/>
            <a:ext cx="4441920" cy="369332"/>
          </a:xfrm>
          <a:prstGeom prst="rect">
            <a:avLst/>
          </a:prstGeom>
          <a:noFill/>
        </p:spPr>
        <p:txBody>
          <a:bodyPr wrap="square" rtlCol="0">
            <a:spAutoFit/>
          </a:bodyPr>
          <a:lstStyle/>
          <a:p>
            <a:r>
              <a:rPr lang="en-IN" b="1" dirty="0"/>
              <a:t>For Target 1 – with payment difficulty</a:t>
            </a:r>
          </a:p>
        </p:txBody>
      </p:sp>
      <p:pic>
        <p:nvPicPr>
          <p:cNvPr id="2" name="Picture 1">
            <a:extLst>
              <a:ext uri="{FF2B5EF4-FFF2-40B4-BE49-F238E27FC236}">
                <a16:creationId xmlns:a16="http://schemas.microsoft.com/office/drawing/2014/main" id="{0BE205D1-B1E8-4F13-A4C9-FF1BB1A1C52D}"/>
              </a:ext>
            </a:extLst>
          </p:cNvPr>
          <p:cNvPicPr>
            <a:picLocks noChangeAspect="1"/>
          </p:cNvPicPr>
          <p:nvPr/>
        </p:nvPicPr>
        <p:blipFill rotWithShape="1">
          <a:blip r:embed="rId2"/>
          <a:srcRect l="32416" t="32593" r="30000" b="5038"/>
          <a:stretch/>
        </p:blipFill>
        <p:spPr>
          <a:xfrm>
            <a:off x="6750997" y="412633"/>
            <a:ext cx="5441003" cy="5313679"/>
          </a:xfrm>
          <a:prstGeom prst="rect">
            <a:avLst/>
          </a:prstGeom>
        </p:spPr>
      </p:pic>
      <p:pic>
        <p:nvPicPr>
          <p:cNvPr id="6" name="Picture 5">
            <a:extLst>
              <a:ext uri="{FF2B5EF4-FFF2-40B4-BE49-F238E27FC236}">
                <a16:creationId xmlns:a16="http://schemas.microsoft.com/office/drawing/2014/main" id="{24CB1EE9-A684-4F26-BD24-6259E7A43257}"/>
              </a:ext>
            </a:extLst>
          </p:cNvPr>
          <p:cNvPicPr>
            <a:picLocks noChangeAspect="1"/>
          </p:cNvPicPr>
          <p:nvPr/>
        </p:nvPicPr>
        <p:blipFill rotWithShape="1">
          <a:blip r:embed="rId3"/>
          <a:srcRect l="31160" t="24499" r="30722" b="11890"/>
          <a:stretch/>
        </p:blipFill>
        <p:spPr>
          <a:xfrm>
            <a:off x="1" y="428331"/>
            <a:ext cx="6750996" cy="5035972"/>
          </a:xfrm>
          <a:prstGeom prst="rect">
            <a:avLst/>
          </a:prstGeom>
        </p:spPr>
      </p:pic>
      <p:sp>
        <p:nvSpPr>
          <p:cNvPr id="7" name="TextBox 6">
            <a:extLst>
              <a:ext uri="{FF2B5EF4-FFF2-40B4-BE49-F238E27FC236}">
                <a16:creationId xmlns:a16="http://schemas.microsoft.com/office/drawing/2014/main" id="{72417840-1AAA-45DC-BE60-38F75D01FCEF}"/>
              </a:ext>
            </a:extLst>
          </p:cNvPr>
          <p:cNvSpPr txBox="1"/>
          <p:nvPr/>
        </p:nvSpPr>
        <p:spPr>
          <a:xfrm>
            <a:off x="321013" y="5657672"/>
            <a:ext cx="11721830" cy="923330"/>
          </a:xfrm>
          <a:prstGeom prst="rect">
            <a:avLst/>
          </a:prstGeom>
          <a:noFill/>
          <a:ln>
            <a:solidFill>
              <a:schemeClr val="tx2">
                <a:lumMod val="25000"/>
                <a:lumOff val="75000"/>
              </a:schemeClr>
            </a:solidFill>
          </a:ln>
          <a:effectLst>
            <a:glow rad="139700">
              <a:schemeClr val="accent4">
                <a:satMod val="175000"/>
                <a:alpha val="40000"/>
              </a:schemeClr>
            </a:glow>
          </a:effectLst>
        </p:spPr>
        <p:txBody>
          <a:bodyPr wrap="square" rtlCol="0">
            <a:spAutoFit/>
          </a:bodyPr>
          <a:lstStyle/>
          <a:p>
            <a:pPr marL="285750" indent="-285750">
              <a:buFont typeface="Arial" panose="020B0604020202020204" pitchFamily="34" charset="0"/>
              <a:buChar char="•"/>
            </a:pPr>
            <a:r>
              <a:rPr lang="en-IN" dirty="0"/>
              <a:t>We can say people with Lower secondary education status have low income.</a:t>
            </a:r>
          </a:p>
          <a:p>
            <a:pPr marL="285750" indent="-285750">
              <a:buFont typeface="Arial" panose="020B0604020202020204" pitchFamily="34" charset="0"/>
              <a:buChar char="•"/>
            </a:pPr>
            <a:r>
              <a:rPr lang="en-IN" dirty="0"/>
              <a:t>People with education status secondary, incomplete higher and higher education have a lot of outliers</a:t>
            </a:r>
          </a:p>
          <a:p>
            <a:endParaRPr lang="en-IN" dirty="0"/>
          </a:p>
        </p:txBody>
      </p:sp>
    </p:spTree>
    <p:extLst>
      <p:ext uri="{BB962C8B-B14F-4D97-AF65-F5344CB8AC3E}">
        <p14:creationId xmlns:p14="http://schemas.microsoft.com/office/powerpoint/2010/main" val="1295972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DC6FC2-02C5-49CE-B4AE-0F18A4602040}"/>
              </a:ext>
            </a:extLst>
          </p:cNvPr>
          <p:cNvSpPr>
            <a:spLocks noGrp="1"/>
          </p:cNvSpPr>
          <p:nvPr>
            <p:ph type="title"/>
          </p:nvPr>
        </p:nvSpPr>
        <p:spPr/>
        <p:txBody>
          <a:bodyPr/>
          <a:lstStyle/>
          <a:p>
            <a:r>
              <a:rPr lang="en-US" dirty="0"/>
              <a:t>Conclusion &amp; Recommended Actions</a:t>
            </a:r>
            <a:endParaRPr lang="en-IN" dirty="0"/>
          </a:p>
        </p:txBody>
      </p:sp>
      <p:sp>
        <p:nvSpPr>
          <p:cNvPr id="3" name="Content Placeholder 2">
            <a:extLst>
              <a:ext uri="{FF2B5EF4-FFF2-40B4-BE49-F238E27FC236}">
                <a16:creationId xmlns:a16="http://schemas.microsoft.com/office/drawing/2014/main" id="{C4B11A52-8F49-4171-BD14-96BF15E676FC}"/>
              </a:ext>
            </a:extLst>
          </p:cNvPr>
          <p:cNvSpPr>
            <a:spLocks noGrp="1"/>
          </p:cNvSpPr>
          <p:nvPr>
            <p:ph idx="1"/>
          </p:nvPr>
        </p:nvSpPr>
        <p:spPr>
          <a:xfrm>
            <a:off x="838200" y="1825624"/>
            <a:ext cx="10515600" cy="4591953"/>
          </a:xfrm>
        </p:spPr>
        <p:txBody>
          <a:bodyPr>
            <a:normAutofit/>
          </a:bodyPr>
          <a:lstStyle/>
          <a:p>
            <a:endParaRPr lang="en-US" dirty="0"/>
          </a:p>
          <a:p>
            <a:r>
              <a:rPr lang="en-US" dirty="0"/>
              <a:t>The ideal candidate for a loan:</a:t>
            </a:r>
          </a:p>
          <a:p>
            <a:pPr marL="0" indent="0">
              <a:buNone/>
            </a:pPr>
            <a:endParaRPr lang="en-US" dirty="0"/>
          </a:p>
          <a:p>
            <a:pPr lvl="1"/>
            <a:r>
              <a:rPr lang="en-US" dirty="0"/>
              <a:t>Age &gt;40 years</a:t>
            </a:r>
          </a:p>
          <a:p>
            <a:pPr lvl="1"/>
            <a:r>
              <a:rPr lang="en-US" dirty="0"/>
              <a:t>Employed for more than 10 years</a:t>
            </a:r>
          </a:p>
          <a:p>
            <a:pPr lvl="1"/>
            <a:r>
              <a:rPr lang="en-US" dirty="0"/>
              <a:t>Income range above 6 lakhs</a:t>
            </a:r>
          </a:p>
          <a:p>
            <a:pPr lvl="1"/>
            <a:r>
              <a:rPr lang="en-US" dirty="0"/>
              <a:t>Has had higher education and is working in a high-skill industry</a:t>
            </a:r>
          </a:p>
          <a:p>
            <a:pPr lvl="1"/>
            <a:r>
              <a:rPr lang="en-US" dirty="0"/>
              <a:t>Is taking a loan for an long-term goal - education, purchasing a garage</a:t>
            </a:r>
          </a:p>
          <a:p>
            <a:pPr marL="457200" lvl="1" indent="0">
              <a:buNone/>
            </a:pPr>
            <a:endParaRPr lang="en-IN" dirty="0"/>
          </a:p>
        </p:txBody>
      </p:sp>
    </p:spTree>
    <p:extLst>
      <p:ext uri="{BB962C8B-B14F-4D97-AF65-F5344CB8AC3E}">
        <p14:creationId xmlns:p14="http://schemas.microsoft.com/office/powerpoint/2010/main" val="33205138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77E77-7FE7-43F8-9B5B-19F971090575}"/>
              </a:ext>
            </a:extLst>
          </p:cNvPr>
          <p:cNvSpPr>
            <a:spLocks noGrp="1"/>
          </p:cNvSpPr>
          <p:nvPr>
            <p:ph type="title"/>
          </p:nvPr>
        </p:nvSpPr>
        <p:spPr/>
        <p:txBody>
          <a:bodyPr/>
          <a:lstStyle/>
          <a:p>
            <a:r>
              <a:rPr lang="en-US" dirty="0"/>
              <a:t>Insights – Recommended Actions</a:t>
            </a:r>
            <a:endParaRPr lang="en-IN" dirty="0"/>
          </a:p>
        </p:txBody>
      </p:sp>
      <p:sp>
        <p:nvSpPr>
          <p:cNvPr id="3" name="Content Placeholder 2">
            <a:extLst>
              <a:ext uri="{FF2B5EF4-FFF2-40B4-BE49-F238E27FC236}">
                <a16:creationId xmlns:a16="http://schemas.microsoft.com/office/drawing/2014/main" id="{7BFE1723-C342-4391-B42A-7F3C83C185BE}"/>
              </a:ext>
            </a:extLst>
          </p:cNvPr>
          <p:cNvSpPr>
            <a:spLocks noGrp="1"/>
          </p:cNvSpPr>
          <p:nvPr>
            <p:ph idx="1"/>
          </p:nvPr>
        </p:nvSpPr>
        <p:spPr/>
        <p:txBody>
          <a:bodyPr>
            <a:normAutofit lnSpcReduction="10000"/>
          </a:bodyPr>
          <a:lstStyle/>
          <a:p>
            <a:endParaRPr lang="en-US" dirty="0"/>
          </a:p>
          <a:p>
            <a:r>
              <a:rPr lang="en-US" dirty="0"/>
              <a:t>High risk candidates for loans</a:t>
            </a:r>
          </a:p>
          <a:p>
            <a:pPr lvl="1"/>
            <a:r>
              <a:rPr lang="en-US" dirty="0"/>
              <a:t>Age between 20 and 35 years</a:t>
            </a:r>
          </a:p>
          <a:p>
            <a:pPr lvl="1"/>
            <a:r>
              <a:rPr lang="en-IN" dirty="0"/>
              <a:t>Recently started employment</a:t>
            </a:r>
          </a:p>
          <a:p>
            <a:pPr lvl="1"/>
            <a:r>
              <a:rPr lang="en-IN" dirty="0"/>
              <a:t>Income range 3-5 lakhs</a:t>
            </a:r>
          </a:p>
          <a:p>
            <a:pPr lvl="1"/>
            <a:r>
              <a:rPr lang="en-IN" dirty="0"/>
              <a:t>Secondary or higher secondary school education and working as a labourer</a:t>
            </a:r>
          </a:p>
          <a:p>
            <a:pPr lvl="1"/>
            <a:r>
              <a:rPr lang="en-IN" dirty="0"/>
              <a:t>Purpose of loan is not divulged, or is for short-term benefit, such as funding a hobby, repaying a different loan or for repairs</a:t>
            </a:r>
          </a:p>
          <a:p>
            <a:endParaRPr lang="en-IN" dirty="0"/>
          </a:p>
        </p:txBody>
      </p:sp>
    </p:spTree>
    <p:extLst>
      <p:ext uri="{BB962C8B-B14F-4D97-AF65-F5344CB8AC3E}">
        <p14:creationId xmlns:p14="http://schemas.microsoft.com/office/powerpoint/2010/main" val="21138479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CEFF9-1EA8-4CB6-80D9-0FA908B19452}"/>
              </a:ext>
            </a:extLst>
          </p:cNvPr>
          <p:cNvSpPr>
            <a:spLocks noGrp="1"/>
          </p:cNvSpPr>
          <p:nvPr>
            <p:ph type="title"/>
          </p:nvPr>
        </p:nvSpPr>
        <p:spPr>
          <a:xfrm>
            <a:off x="1059731" y="2575262"/>
            <a:ext cx="10356129" cy="2147567"/>
          </a:xfrm>
        </p:spPr>
        <p:txBody>
          <a:bodyPr>
            <a:normAutofit fontScale="90000"/>
          </a:bodyPr>
          <a:lstStyle/>
          <a:p>
            <a:r>
              <a:rPr lang="en-US" sz="4800" b="1" dirty="0"/>
              <a:t>1.</a:t>
            </a:r>
            <a:r>
              <a:rPr lang="en-US" b="1" dirty="0"/>
              <a:t> Categorical Univariate Analysis for Target 0 i.e. people with no payment difficulty</a:t>
            </a:r>
            <a:endParaRPr lang="en-IN" dirty="0"/>
          </a:p>
        </p:txBody>
      </p:sp>
    </p:spTree>
    <p:extLst>
      <p:ext uri="{BB962C8B-B14F-4D97-AF65-F5344CB8AC3E}">
        <p14:creationId xmlns:p14="http://schemas.microsoft.com/office/powerpoint/2010/main" val="7145635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A6058-7298-48D1-B4B4-68CFAACBDB17}"/>
              </a:ext>
            </a:extLst>
          </p:cNvPr>
          <p:cNvSpPr>
            <a:spLocks noGrp="1"/>
          </p:cNvSpPr>
          <p:nvPr>
            <p:ph type="title" idx="4294967295"/>
          </p:nvPr>
        </p:nvSpPr>
        <p:spPr>
          <a:xfrm>
            <a:off x="491999" y="637291"/>
            <a:ext cx="6677286" cy="279417"/>
          </a:xfrm>
        </p:spPr>
        <p:txBody>
          <a:bodyPr>
            <a:noAutofit/>
          </a:bodyPr>
          <a:lstStyle/>
          <a:p>
            <a:r>
              <a:rPr lang="en-US" sz="2000" b="1" u="sng" dirty="0"/>
              <a:t>Distribution of Income range with respect to gender (T0)</a:t>
            </a:r>
            <a:endParaRPr lang="en-IN" sz="2000" b="1" u="sng" dirty="0"/>
          </a:p>
        </p:txBody>
      </p:sp>
      <p:pic>
        <p:nvPicPr>
          <p:cNvPr id="6" name="Picture 5">
            <a:extLst>
              <a:ext uri="{FF2B5EF4-FFF2-40B4-BE49-F238E27FC236}">
                <a16:creationId xmlns:a16="http://schemas.microsoft.com/office/drawing/2014/main" id="{9EBA4829-D89A-4FB0-AE04-22D13AEA02BB}"/>
              </a:ext>
            </a:extLst>
          </p:cNvPr>
          <p:cNvPicPr>
            <a:picLocks noChangeAspect="1"/>
          </p:cNvPicPr>
          <p:nvPr/>
        </p:nvPicPr>
        <p:blipFill rotWithShape="1">
          <a:blip r:embed="rId2"/>
          <a:srcRect l="20180" t="43162" r="13093" b="5334"/>
          <a:stretch/>
        </p:blipFill>
        <p:spPr>
          <a:xfrm>
            <a:off x="4760536" y="1208986"/>
            <a:ext cx="6919274" cy="4654485"/>
          </a:xfrm>
          <a:prstGeom prst="rect">
            <a:avLst/>
          </a:prstGeom>
        </p:spPr>
      </p:pic>
      <p:sp>
        <p:nvSpPr>
          <p:cNvPr id="7" name="TextBox 6">
            <a:extLst>
              <a:ext uri="{FF2B5EF4-FFF2-40B4-BE49-F238E27FC236}">
                <a16:creationId xmlns:a16="http://schemas.microsoft.com/office/drawing/2014/main" id="{2327E1F7-9947-47EA-871C-62463DABAE00}"/>
              </a:ext>
            </a:extLst>
          </p:cNvPr>
          <p:cNvSpPr txBox="1"/>
          <p:nvPr/>
        </p:nvSpPr>
        <p:spPr>
          <a:xfrm>
            <a:off x="688157" y="1894788"/>
            <a:ext cx="3912123" cy="2862322"/>
          </a:xfrm>
          <a:prstGeom prst="rect">
            <a:avLst/>
          </a:prstGeom>
          <a:solidFill>
            <a:schemeClr val="tx2">
              <a:lumMod val="10000"/>
              <a:lumOff val="90000"/>
            </a:schemeClr>
          </a:solidFill>
          <a:ln>
            <a:solidFill>
              <a:schemeClr val="tx2">
                <a:lumMod val="25000"/>
                <a:lumOff val="75000"/>
              </a:schemeClr>
            </a:solidFill>
          </a:ln>
          <a:effectLst>
            <a:glow rad="139700">
              <a:schemeClr val="accent4">
                <a:satMod val="175000"/>
                <a:alpha val="40000"/>
              </a:schemeClr>
            </a:glow>
          </a:effectLst>
        </p:spPr>
        <p:txBody>
          <a:bodyPr wrap="square" rtlCol="0">
            <a:spAutoFit/>
          </a:bodyPr>
          <a:lstStyle/>
          <a:p>
            <a:r>
              <a:rPr lang="en-US" dirty="0"/>
              <a:t>Inference from the graph on right:</a:t>
            </a:r>
          </a:p>
          <a:p>
            <a:endParaRPr lang="en-US" dirty="0"/>
          </a:p>
          <a:p>
            <a:pPr marL="285750" indent="-285750">
              <a:buFont typeface="Wingdings" panose="05000000000000000000" pitchFamily="2" charset="2"/>
              <a:buChar char="§"/>
            </a:pPr>
            <a:r>
              <a:rPr lang="en-IN" dirty="0"/>
              <a:t>Across all income ranges, female count is higher than male.</a:t>
            </a:r>
          </a:p>
          <a:p>
            <a:pPr marL="285750" indent="-285750">
              <a:buFont typeface="Wingdings" panose="05000000000000000000" pitchFamily="2" charset="2"/>
              <a:buChar char="§"/>
            </a:pPr>
            <a:r>
              <a:rPr lang="en-IN" dirty="0"/>
              <a:t>Income range from 2 lakh -3 lakh is having more number of credits.</a:t>
            </a:r>
          </a:p>
          <a:p>
            <a:pPr marL="285750" indent="-285750">
              <a:buFont typeface="Wingdings" panose="05000000000000000000" pitchFamily="2" charset="2"/>
              <a:buChar char="§"/>
            </a:pPr>
            <a:r>
              <a:rPr lang="en-IN" dirty="0"/>
              <a:t>Very less count for income range 10 lakh above.</a:t>
            </a:r>
          </a:p>
          <a:p>
            <a:endParaRPr lang="en-US" dirty="0"/>
          </a:p>
          <a:p>
            <a:endParaRPr lang="en-IN" dirty="0"/>
          </a:p>
        </p:txBody>
      </p:sp>
    </p:spTree>
    <p:extLst>
      <p:ext uri="{BB962C8B-B14F-4D97-AF65-F5344CB8AC3E}">
        <p14:creationId xmlns:p14="http://schemas.microsoft.com/office/powerpoint/2010/main" val="42515789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04F5166-33E0-43C2-880A-F12C98390F54}"/>
              </a:ext>
            </a:extLst>
          </p:cNvPr>
          <p:cNvPicPr>
            <a:picLocks noChangeAspect="1"/>
          </p:cNvPicPr>
          <p:nvPr/>
        </p:nvPicPr>
        <p:blipFill rotWithShape="1">
          <a:blip r:embed="rId2"/>
          <a:srcRect l="19871" t="23832" r="13789" b="4966"/>
          <a:stretch/>
        </p:blipFill>
        <p:spPr>
          <a:xfrm>
            <a:off x="4091232" y="1097004"/>
            <a:ext cx="7569725" cy="4883086"/>
          </a:xfrm>
          <a:prstGeom prst="rect">
            <a:avLst/>
          </a:prstGeom>
        </p:spPr>
      </p:pic>
      <p:sp>
        <p:nvSpPr>
          <p:cNvPr id="5" name="TextBox 4">
            <a:extLst>
              <a:ext uri="{FF2B5EF4-FFF2-40B4-BE49-F238E27FC236}">
                <a16:creationId xmlns:a16="http://schemas.microsoft.com/office/drawing/2014/main" id="{D30393A6-DD08-4DB3-B375-653D72C1D7E5}"/>
              </a:ext>
            </a:extLst>
          </p:cNvPr>
          <p:cNvSpPr txBox="1"/>
          <p:nvPr/>
        </p:nvSpPr>
        <p:spPr>
          <a:xfrm>
            <a:off x="744718" y="1640263"/>
            <a:ext cx="3271101" cy="3970318"/>
          </a:xfrm>
          <a:prstGeom prst="rect">
            <a:avLst/>
          </a:prstGeom>
          <a:solidFill>
            <a:schemeClr val="tx2">
              <a:lumMod val="10000"/>
              <a:lumOff val="90000"/>
            </a:schemeClr>
          </a:solidFill>
          <a:ln>
            <a:solidFill>
              <a:schemeClr val="tx2">
                <a:lumMod val="25000"/>
                <a:lumOff val="75000"/>
              </a:schemeClr>
            </a:solidFill>
          </a:ln>
          <a:effectLst>
            <a:glow rad="139700">
              <a:schemeClr val="accent4">
                <a:satMod val="175000"/>
                <a:alpha val="40000"/>
              </a:schemeClr>
            </a:glow>
          </a:effectLst>
        </p:spPr>
        <p:txBody>
          <a:bodyPr wrap="square" rtlCol="0">
            <a:spAutoFit/>
          </a:bodyPr>
          <a:lstStyle/>
          <a:p>
            <a:r>
              <a:rPr lang="en-US" dirty="0"/>
              <a:t>Inference from the graph on right:</a:t>
            </a:r>
          </a:p>
          <a:p>
            <a:endParaRPr lang="en-US" dirty="0"/>
          </a:p>
          <a:p>
            <a:pPr marL="285750" indent="-285750">
              <a:buFont typeface="Arial" panose="020B0604020202020204" pitchFamily="34" charset="0"/>
              <a:buChar char="•"/>
            </a:pPr>
            <a:r>
              <a:rPr lang="en-IN" dirty="0"/>
              <a:t>For income type ‘working’, ‘commercial associate’, 'Pensioner', ‘State Servant’, 'Unemployed', 'Maternity leave’, females have a higher count.</a:t>
            </a:r>
          </a:p>
          <a:p>
            <a:endParaRPr lang="en-IN" dirty="0"/>
          </a:p>
          <a:p>
            <a:pPr marL="285750" indent="-285750">
              <a:buFont typeface="Arial" panose="020B0604020202020204" pitchFamily="34" charset="0"/>
              <a:buChar char="•"/>
            </a:pPr>
            <a:r>
              <a:rPr lang="en-IN" dirty="0"/>
              <a:t>For income type ‘student’ , ‘Businessman’ - males have a higher count.</a:t>
            </a:r>
          </a:p>
          <a:p>
            <a:endParaRPr lang="en-US" dirty="0"/>
          </a:p>
          <a:p>
            <a:endParaRPr lang="en-IN" dirty="0"/>
          </a:p>
        </p:txBody>
      </p:sp>
      <p:sp>
        <p:nvSpPr>
          <p:cNvPr id="6" name="Title 1">
            <a:extLst>
              <a:ext uri="{FF2B5EF4-FFF2-40B4-BE49-F238E27FC236}">
                <a16:creationId xmlns:a16="http://schemas.microsoft.com/office/drawing/2014/main" id="{2B90A743-2DAE-47AA-A71C-9B3FFC4EC493}"/>
              </a:ext>
            </a:extLst>
          </p:cNvPr>
          <p:cNvSpPr txBox="1">
            <a:spLocks/>
          </p:cNvSpPr>
          <p:nvPr/>
        </p:nvSpPr>
        <p:spPr>
          <a:xfrm>
            <a:off x="505336" y="581918"/>
            <a:ext cx="6508305" cy="295992"/>
          </a:xfrm>
          <a:prstGeom prst="rect">
            <a:avLst/>
          </a:prstGeom>
          <a:effectLst/>
        </p:spPr>
        <p:txBody>
          <a:bodyPr vert="horz" lIns="91440" tIns="45720" rIns="91440" bIns="45720" rtlCol="0" anchor="ctr">
            <a:noAutofit/>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000" b="1" u="sng" dirty="0"/>
              <a:t>Distribution of Income Type with respect to gender (T0)</a:t>
            </a:r>
            <a:endParaRPr lang="en-IN" sz="2000" b="1" u="sng" dirty="0"/>
          </a:p>
        </p:txBody>
      </p:sp>
    </p:spTree>
    <p:extLst>
      <p:ext uri="{BB962C8B-B14F-4D97-AF65-F5344CB8AC3E}">
        <p14:creationId xmlns:p14="http://schemas.microsoft.com/office/powerpoint/2010/main" val="21102331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BB4640C-1895-49D9-8507-00EE184BAEC3}"/>
              </a:ext>
            </a:extLst>
          </p:cNvPr>
          <p:cNvPicPr>
            <a:picLocks noChangeAspect="1"/>
          </p:cNvPicPr>
          <p:nvPr/>
        </p:nvPicPr>
        <p:blipFill rotWithShape="1">
          <a:blip r:embed="rId2"/>
          <a:srcRect l="20103" t="22724" r="26005" b="5171"/>
          <a:stretch/>
        </p:blipFill>
        <p:spPr>
          <a:xfrm>
            <a:off x="5033913" y="989814"/>
            <a:ext cx="6570483" cy="4666268"/>
          </a:xfrm>
          <a:prstGeom prst="rect">
            <a:avLst/>
          </a:prstGeom>
        </p:spPr>
      </p:pic>
      <p:sp>
        <p:nvSpPr>
          <p:cNvPr id="5" name="TextBox 4">
            <a:extLst>
              <a:ext uri="{FF2B5EF4-FFF2-40B4-BE49-F238E27FC236}">
                <a16:creationId xmlns:a16="http://schemas.microsoft.com/office/drawing/2014/main" id="{38B49F3A-0738-479B-86C3-70D62603A306}"/>
              </a:ext>
            </a:extLst>
          </p:cNvPr>
          <p:cNvSpPr txBox="1"/>
          <p:nvPr/>
        </p:nvSpPr>
        <p:spPr>
          <a:xfrm>
            <a:off x="1102937" y="2056584"/>
            <a:ext cx="3261674" cy="2031325"/>
          </a:xfrm>
          <a:prstGeom prst="rect">
            <a:avLst/>
          </a:prstGeom>
          <a:solidFill>
            <a:schemeClr val="tx2">
              <a:lumMod val="10000"/>
              <a:lumOff val="90000"/>
            </a:schemeClr>
          </a:solidFill>
          <a:ln>
            <a:solidFill>
              <a:schemeClr val="tx2">
                <a:lumMod val="25000"/>
                <a:lumOff val="75000"/>
              </a:schemeClr>
            </a:solidFill>
          </a:ln>
          <a:effectLst>
            <a:glow rad="139700">
              <a:schemeClr val="accent4">
                <a:satMod val="175000"/>
                <a:alpha val="40000"/>
              </a:schemeClr>
            </a:glow>
          </a:effectLst>
        </p:spPr>
        <p:txBody>
          <a:bodyPr wrap="square" rtlCol="0">
            <a:spAutoFit/>
          </a:bodyPr>
          <a:lstStyle/>
          <a:p>
            <a:r>
              <a:rPr lang="en-IN" dirty="0"/>
              <a:t>For contract type, ‘cash loans’ have higher count than ‘Revolving loans’ contract type</a:t>
            </a:r>
          </a:p>
          <a:p>
            <a:endParaRPr lang="en-IN" dirty="0"/>
          </a:p>
          <a:p>
            <a:r>
              <a:rPr lang="en-IN" dirty="0"/>
              <a:t>For both type of contracts, females have a higher count when it comes to repayment.</a:t>
            </a:r>
          </a:p>
        </p:txBody>
      </p:sp>
      <p:sp>
        <p:nvSpPr>
          <p:cNvPr id="6" name="Title 1">
            <a:extLst>
              <a:ext uri="{FF2B5EF4-FFF2-40B4-BE49-F238E27FC236}">
                <a16:creationId xmlns:a16="http://schemas.microsoft.com/office/drawing/2014/main" id="{4A41B238-C972-4284-87B1-400A1933DD18}"/>
              </a:ext>
            </a:extLst>
          </p:cNvPr>
          <p:cNvSpPr txBox="1">
            <a:spLocks/>
          </p:cNvSpPr>
          <p:nvPr/>
        </p:nvSpPr>
        <p:spPr>
          <a:xfrm>
            <a:off x="505337" y="581919"/>
            <a:ext cx="6644492" cy="283844"/>
          </a:xfrm>
          <a:prstGeom prst="rect">
            <a:avLst/>
          </a:prstGeom>
          <a:effectLst/>
        </p:spPr>
        <p:txBody>
          <a:bodyPr vert="horz" lIns="91440" tIns="45720" rIns="91440" bIns="45720" rtlCol="0" anchor="ctr">
            <a:noAutofit/>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000" b="1" u="sng" dirty="0"/>
              <a:t>Distribution of Contract Type with respect to gender (T0)</a:t>
            </a:r>
            <a:endParaRPr lang="en-IN" sz="2000" b="1" u="sng" dirty="0"/>
          </a:p>
        </p:txBody>
      </p:sp>
    </p:spTree>
    <p:extLst>
      <p:ext uri="{BB962C8B-B14F-4D97-AF65-F5344CB8AC3E}">
        <p14:creationId xmlns:p14="http://schemas.microsoft.com/office/powerpoint/2010/main" val="31678891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CEFF9-1EA8-4CB6-80D9-0FA908B19452}"/>
              </a:ext>
            </a:extLst>
          </p:cNvPr>
          <p:cNvSpPr>
            <a:spLocks noGrp="1"/>
          </p:cNvSpPr>
          <p:nvPr>
            <p:ph type="title"/>
          </p:nvPr>
        </p:nvSpPr>
        <p:spPr>
          <a:xfrm>
            <a:off x="1059731" y="2575262"/>
            <a:ext cx="10356129" cy="2147567"/>
          </a:xfrm>
        </p:spPr>
        <p:txBody>
          <a:bodyPr>
            <a:normAutofit/>
          </a:bodyPr>
          <a:lstStyle/>
          <a:p>
            <a:r>
              <a:rPr lang="en-US" sz="4800" b="1" dirty="0"/>
              <a:t>2.</a:t>
            </a:r>
            <a:r>
              <a:rPr lang="en-US" b="1" dirty="0"/>
              <a:t> Categorical Univariate Analysis for Target 1 i.e. people with payment difficulty</a:t>
            </a:r>
            <a:endParaRPr lang="en-IN" dirty="0"/>
          </a:p>
        </p:txBody>
      </p:sp>
    </p:spTree>
    <p:extLst>
      <p:ext uri="{BB962C8B-B14F-4D97-AF65-F5344CB8AC3E}">
        <p14:creationId xmlns:p14="http://schemas.microsoft.com/office/powerpoint/2010/main" val="36416695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664AC82-6E71-4BBF-8221-EB882208950B}"/>
              </a:ext>
            </a:extLst>
          </p:cNvPr>
          <p:cNvPicPr>
            <a:picLocks noChangeAspect="1"/>
          </p:cNvPicPr>
          <p:nvPr/>
        </p:nvPicPr>
        <p:blipFill rotWithShape="1">
          <a:blip r:embed="rId2"/>
          <a:srcRect l="25593" t="39725" r="23067" b="21649"/>
          <a:stretch/>
        </p:blipFill>
        <p:spPr>
          <a:xfrm>
            <a:off x="4099091" y="1140643"/>
            <a:ext cx="7588578" cy="4223208"/>
          </a:xfrm>
          <a:prstGeom prst="rect">
            <a:avLst/>
          </a:prstGeom>
        </p:spPr>
      </p:pic>
      <p:sp>
        <p:nvSpPr>
          <p:cNvPr id="3" name="Title 1">
            <a:extLst>
              <a:ext uri="{FF2B5EF4-FFF2-40B4-BE49-F238E27FC236}">
                <a16:creationId xmlns:a16="http://schemas.microsoft.com/office/drawing/2014/main" id="{8267F9F2-E2AE-475B-8512-B80108B8C72E}"/>
              </a:ext>
            </a:extLst>
          </p:cNvPr>
          <p:cNvSpPr txBox="1">
            <a:spLocks/>
          </p:cNvSpPr>
          <p:nvPr/>
        </p:nvSpPr>
        <p:spPr>
          <a:xfrm>
            <a:off x="603313" y="667979"/>
            <a:ext cx="6589336" cy="246422"/>
          </a:xfrm>
          <a:prstGeom prst="rect">
            <a:avLst/>
          </a:prstGeom>
          <a:effectLst/>
        </p:spPr>
        <p:txBody>
          <a:bodyPr vert="horz" lIns="91440" tIns="45720" rIns="91440" bIns="45720" rtlCol="0" anchor="ctr">
            <a:noAutofit/>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000" b="1" u="sng" dirty="0"/>
              <a:t>Distribution of Income range with respect to gender (T1)</a:t>
            </a:r>
            <a:endParaRPr lang="en-IN" sz="2000" b="1" u="sng" dirty="0"/>
          </a:p>
        </p:txBody>
      </p:sp>
      <p:sp>
        <p:nvSpPr>
          <p:cNvPr id="4" name="TextBox 3">
            <a:extLst>
              <a:ext uri="{FF2B5EF4-FFF2-40B4-BE49-F238E27FC236}">
                <a16:creationId xmlns:a16="http://schemas.microsoft.com/office/drawing/2014/main" id="{875B7E96-EE89-441F-A849-A1E24FDB583C}"/>
              </a:ext>
            </a:extLst>
          </p:cNvPr>
          <p:cNvSpPr txBox="1"/>
          <p:nvPr/>
        </p:nvSpPr>
        <p:spPr>
          <a:xfrm>
            <a:off x="807143" y="1682586"/>
            <a:ext cx="3448643" cy="3139321"/>
          </a:xfrm>
          <a:prstGeom prst="rect">
            <a:avLst/>
          </a:prstGeom>
          <a:solidFill>
            <a:schemeClr val="tx2">
              <a:lumMod val="10000"/>
              <a:lumOff val="90000"/>
            </a:schemeClr>
          </a:solidFill>
          <a:ln>
            <a:solidFill>
              <a:schemeClr val="tx2">
                <a:lumMod val="25000"/>
                <a:lumOff val="75000"/>
              </a:schemeClr>
            </a:solidFill>
          </a:ln>
          <a:effectLst>
            <a:glow rad="139700">
              <a:schemeClr val="accent4">
                <a:satMod val="175000"/>
                <a:alpha val="40000"/>
              </a:schemeClr>
            </a:glow>
          </a:effectLst>
        </p:spPr>
        <p:txBody>
          <a:bodyPr wrap="square" rtlCol="0">
            <a:spAutoFit/>
          </a:bodyPr>
          <a:lstStyle/>
          <a:p>
            <a:r>
              <a:rPr lang="en-US" dirty="0"/>
              <a:t>Inference from the graph on right:</a:t>
            </a:r>
          </a:p>
          <a:p>
            <a:endParaRPr lang="en-US" dirty="0"/>
          </a:p>
          <a:p>
            <a:pPr marL="285750" indent="-285750">
              <a:buFont typeface="Wingdings" panose="05000000000000000000" pitchFamily="2" charset="2"/>
              <a:buChar char="§"/>
            </a:pPr>
            <a:r>
              <a:rPr lang="en-IN" dirty="0"/>
              <a:t>Across all income ranges, female count is higher than male.</a:t>
            </a:r>
          </a:p>
          <a:p>
            <a:pPr marL="285750" indent="-285750">
              <a:buFont typeface="Wingdings" panose="05000000000000000000" pitchFamily="2" charset="2"/>
              <a:buChar char="§"/>
            </a:pPr>
            <a:r>
              <a:rPr lang="en-IN" dirty="0"/>
              <a:t>Income range from 4 lakh -5 lakh is having more number of credits.</a:t>
            </a:r>
          </a:p>
          <a:p>
            <a:pPr marL="285750" indent="-285750">
              <a:buFont typeface="Wingdings" panose="05000000000000000000" pitchFamily="2" charset="2"/>
              <a:buChar char="§"/>
            </a:pPr>
            <a:r>
              <a:rPr lang="en-IN" dirty="0"/>
              <a:t>Very less count for income range 10 lakh above.</a:t>
            </a:r>
          </a:p>
          <a:p>
            <a:endParaRPr lang="en-US" dirty="0"/>
          </a:p>
          <a:p>
            <a:endParaRPr lang="en-IN" dirty="0"/>
          </a:p>
        </p:txBody>
      </p:sp>
    </p:spTree>
    <p:extLst>
      <p:ext uri="{BB962C8B-B14F-4D97-AF65-F5344CB8AC3E}">
        <p14:creationId xmlns:p14="http://schemas.microsoft.com/office/powerpoint/2010/main" val="31141691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AAFF66F-861F-4996-AD27-B942C375B85F}"/>
              </a:ext>
            </a:extLst>
          </p:cNvPr>
          <p:cNvPicPr>
            <a:picLocks noChangeAspect="1"/>
          </p:cNvPicPr>
          <p:nvPr/>
        </p:nvPicPr>
        <p:blipFill rotWithShape="1">
          <a:blip r:embed="rId2"/>
          <a:srcRect l="26500" t="27408" r="26250" b="13481"/>
          <a:stretch/>
        </p:blipFill>
        <p:spPr>
          <a:xfrm>
            <a:off x="5232400" y="995680"/>
            <a:ext cx="6339840" cy="4947920"/>
          </a:xfrm>
          <a:prstGeom prst="rect">
            <a:avLst/>
          </a:prstGeom>
        </p:spPr>
      </p:pic>
      <p:sp>
        <p:nvSpPr>
          <p:cNvPr id="3" name="TextBox 2">
            <a:extLst>
              <a:ext uri="{FF2B5EF4-FFF2-40B4-BE49-F238E27FC236}">
                <a16:creationId xmlns:a16="http://schemas.microsoft.com/office/drawing/2014/main" id="{A22A31BE-FD16-467D-8A90-97F4163DAA22}"/>
              </a:ext>
            </a:extLst>
          </p:cNvPr>
          <p:cNvSpPr txBox="1"/>
          <p:nvPr/>
        </p:nvSpPr>
        <p:spPr>
          <a:xfrm>
            <a:off x="917438" y="1498023"/>
            <a:ext cx="4142242" cy="3139321"/>
          </a:xfrm>
          <a:prstGeom prst="rect">
            <a:avLst/>
          </a:prstGeom>
          <a:solidFill>
            <a:schemeClr val="tx2">
              <a:lumMod val="10000"/>
              <a:lumOff val="90000"/>
            </a:schemeClr>
          </a:solidFill>
          <a:ln>
            <a:solidFill>
              <a:schemeClr val="tx2">
                <a:lumMod val="25000"/>
                <a:lumOff val="75000"/>
              </a:schemeClr>
            </a:solidFill>
          </a:ln>
          <a:effectLst>
            <a:glow rad="139700">
              <a:schemeClr val="accent4">
                <a:satMod val="175000"/>
                <a:alpha val="40000"/>
              </a:schemeClr>
            </a:glow>
          </a:effectLst>
        </p:spPr>
        <p:txBody>
          <a:bodyPr wrap="square" rtlCol="0">
            <a:spAutoFit/>
          </a:bodyPr>
          <a:lstStyle/>
          <a:p>
            <a:r>
              <a:rPr lang="en-US" dirty="0"/>
              <a:t>Inference from the graph on right:</a:t>
            </a:r>
          </a:p>
          <a:p>
            <a:endParaRPr lang="en-US" dirty="0"/>
          </a:p>
          <a:p>
            <a:pPr marL="342900" indent="-342900">
              <a:buFont typeface="Arial" panose="020B0604020202020204" pitchFamily="34" charset="0"/>
              <a:buChar char="•"/>
            </a:pPr>
            <a:r>
              <a:rPr lang="en-IN" dirty="0"/>
              <a:t>Females, across different income types, have payment difficulty.</a:t>
            </a:r>
          </a:p>
          <a:p>
            <a:pPr marL="342900" indent="-342900">
              <a:buFont typeface="Arial" panose="020B0604020202020204" pitchFamily="34" charset="0"/>
              <a:buChar char="•"/>
            </a:pPr>
            <a:endParaRPr lang="en-IN" dirty="0"/>
          </a:p>
          <a:p>
            <a:pPr marL="285750" indent="-285750">
              <a:buFont typeface="Arial" panose="020B0604020202020204" pitchFamily="34" charset="0"/>
              <a:buChar char="•"/>
            </a:pPr>
            <a:r>
              <a:rPr lang="en-IN" dirty="0"/>
              <a:t>Here, there is no income type for ‘student’ , ’pensioner’ and ‘Businessman’ which means they don’t do any late payments.</a:t>
            </a:r>
          </a:p>
          <a:p>
            <a:endParaRPr lang="en-US" dirty="0"/>
          </a:p>
          <a:p>
            <a:endParaRPr lang="en-IN" dirty="0"/>
          </a:p>
        </p:txBody>
      </p:sp>
      <p:sp>
        <p:nvSpPr>
          <p:cNvPr id="4" name="Title 1">
            <a:extLst>
              <a:ext uri="{FF2B5EF4-FFF2-40B4-BE49-F238E27FC236}">
                <a16:creationId xmlns:a16="http://schemas.microsoft.com/office/drawing/2014/main" id="{EE27C442-1D88-47A9-9F03-3190181CFEDC}"/>
              </a:ext>
            </a:extLst>
          </p:cNvPr>
          <p:cNvSpPr txBox="1">
            <a:spLocks/>
          </p:cNvSpPr>
          <p:nvPr/>
        </p:nvSpPr>
        <p:spPr>
          <a:xfrm>
            <a:off x="-187488" y="581918"/>
            <a:ext cx="7837968" cy="413762"/>
          </a:xfrm>
          <a:prstGeom prst="rect">
            <a:avLst/>
          </a:prstGeom>
          <a:effectLst/>
        </p:spPr>
        <p:txBody>
          <a:bodyPr vert="horz" lIns="91440" tIns="45720" rIns="91440" bIns="45720" rtlCol="0" anchor="ctr">
            <a:noAutofit/>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000" b="1" u="sng" dirty="0"/>
              <a:t>Distribution of Income Type with respect to gender (T1)</a:t>
            </a:r>
            <a:endParaRPr lang="en-IN" sz="2000" b="1" u="sng" dirty="0"/>
          </a:p>
        </p:txBody>
      </p:sp>
    </p:spTree>
    <p:extLst>
      <p:ext uri="{BB962C8B-B14F-4D97-AF65-F5344CB8AC3E}">
        <p14:creationId xmlns:p14="http://schemas.microsoft.com/office/powerpoint/2010/main" val="1714683951"/>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docProps/app.xml><?xml version="1.0" encoding="utf-8"?>
<Properties xmlns="http://schemas.openxmlformats.org/officeDocument/2006/extended-properties" xmlns:vt="http://schemas.openxmlformats.org/officeDocument/2006/docPropsVTypes">
  <Template>TM02900743[[fn=Organic]]</Template>
  <TotalTime>335</TotalTime>
  <Words>1029</Words>
  <Application>Microsoft Office PowerPoint</Application>
  <PresentationFormat>Widescreen</PresentationFormat>
  <Paragraphs>96</Paragraphs>
  <Slides>22</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22</vt:i4>
      </vt:variant>
    </vt:vector>
  </HeadingPairs>
  <TitlesOfParts>
    <vt:vector size="26" baseType="lpstr">
      <vt:lpstr>Arial</vt:lpstr>
      <vt:lpstr>Garamond</vt:lpstr>
      <vt:lpstr>Wingdings</vt:lpstr>
      <vt:lpstr>Organic</vt:lpstr>
      <vt:lpstr>EDA CASE STUDY</vt:lpstr>
      <vt:lpstr>Problem Statement: Risk Analytics in BFSI</vt:lpstr>
      <vt:lpstr>1. Categorical Univariate Analysis for Target 0 i.e. people with no payment difficulty</vt:lpstr>
      <vt:lpstr>Distribution of Income range with respect to gender (T0)</vt:lpstr>
      <vt:lpstr>PowerPoint Presentation</vt:lpstr>
      <vt:lpstr>PowerPoint Presentation</vt:lpstr>
      <vt:lpstr>2. Categorical Univariate Analysis for Target 1 i.e. people with payment difficulty</vt:lpstr>
      <vt:lpstr>PowerPoint Presentation</vt:lpstr>
      <vt:lpstr>PowerPoint Presentation</vt:lpstr>
      <vt:lpstr>PowerPoint Presentation</vt:lpstr>
      <vt:lpstr>PowerPoint Presentation</vt:lpstr>
      <vt:lpstr>PowerPoint Presentation</vt:lpstr>
      <vt:lpstr>PowerPoint Presentation</vt:lpstr>
      <vt:lpstr>3. Bivariate and Multivariate Analysis </vt:lpstr>
      <vt:lpstr>Insights – Driving Factors</vt:lpstr>
      <vt:lpstr>PowerPoint Presentation</vt:lpstr>
      <vt:lpstr>PowerPoint Presentation</vt:lpstr>
      <vt:lpstr>Insights – Driving Factors</vt:lpstr>
      <vt:lpstr>PowerPoint Presentation</vt:lpstr>
      <vt:lpstr>PowerPoint Presentation</vt:lpstr>
      <vt:lpstr>Conclusion &amp; Recommended Actions</vt:lpstr>
      <vt:lpstr>Insights – Recommended Actions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EDA CASE STUDY</dc:title>
  <dc:creator>Yasaswini Sampathkumar</dc:creator>
  <cp:lastModifiedBy>EY LLP</cp:lastModifiedBy>
  <cp:revision>22</cp:revision>
  <dcterms:created xsi:type="dcterms:W3CDTF">2021-08-03T11:54:15Z</dcterms:created>
  <dcterms:modified xsi:type="dcterms:W3CDTF">2021-08-04T11:22:06Z</dcterms:modified>
</cp:coreProperties>
</file>